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ä¸­åº¦æ ·å¼ 2 - å¼ºè°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æ æ ·å¼ï¼ç½æ ¼å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1650" y="-96"/>
      </p:cViewPr>
      <p:guideLst>
        <p:guide orient="horz" pos="213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true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true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true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true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true" noRot="true" noChangeAspect="true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true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true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013C9F6F-65C4-493C-AB2D-B608C7B37B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324D2BC-AA9A-4620-8F74-1097F5EF2F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true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013C9F6F-65C4-493C-AB2D-B608C7B37B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324D2BC-AA9A-4620-8F74-1097F5EF2F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true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true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013C9F6F-65C4-493C-AB2D-B608C7B37B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324D2BC-AA9A-4620-8F74-1097F5EF2F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013C9F6F-65C4-493C-AB2D-B608C7B37B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324D2BC-AA9A-4620-8F74-1097F5EF2F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013C9F6F-65C4-493C-AB2D-B608C7B37B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324D2BC-AA9A-4620-8F74-1097F5EF2F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true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013C9F6F-65C4-493C-AB2D-B608C7B37B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324D2BC-AA9A-4620-8F74-1097F5EF2F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true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true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013C9F6F-65C4-493C-AB2D-B608C7B37B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324D2BC-AA9A-4620-8F74-1097F5EF2F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013C9F6F-65C4-493C-AB2D-B608C7B37B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324D2BC-AA9A-4620-8F74-1097F5EF2F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013C9F6F-65C4-493C-AB2D-B608C7B37B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324D2BC-AA9A-4620-8F74-1097F5EF2F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true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true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013C9F6F-65C4-493C-AB2D-B608C7B37B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324D2BC-AA9A-4620-8F74-1097F5EF2F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true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true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013C9F6F-65C4-493C-AB2D-B608C7B37B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324D2BC-AA9A-4620-8F74-1097F5EF2F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true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C9F6F-65C4-493C-AB2D-B608C7B37B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4D2BC-AA9A-4620-8F74-1097F5EF2FA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8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3850" y="692150"/>
            <a:ext cx="8496935" cy="59747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true"/>
          </p:cNvGraphicFramePr>
          <p:nvPr/>
        </p:nvGraphicFramePr>
        <p:xfrm>
          <a:off x="395789" y="836206"/>
          <a:ext cx="8352925" cy="5760720"/>
        </p:xfrm>
        <a:graphic>
          <a:graphicData uri="http://schemas.openxmlformats.org/drawingml/2006/table">
            <a:tbl>
              <a:tblPr firstRow="true" bandRow="true">
                <a:tableStyleId>{5940675A-B579-460E-94D1-54222C63F5DA}</a:tableStyleId>
              </a:tblPr>
              <a:tblGrid>
                <a:gridCol w="2348230"/>
                <a:gridCol w="1180162"/>
                <a:gridCol w="2244725"/>
                <a:gridCol w="2371528"/>
              </a:tblGrid>
              <a:tr h="576072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true"/>
          <p:nvPr/>
        </p:nvSpPr>
        <p:spPr>
          <a:xfrm>
            <a:off x="2700045" y="143510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石家庄市栾城区重点建设项目审批流程图</a:t>
            </a:r>
            <a:endParaRPr lang="zh-CN" altLang="en-US" dirty="0"/>
          </a:p>
        </p:txBody>
      </p:sp>
      <p:sp>
        <p:nvSpPr>
          <p:cNvPr id="10" name="TextBox 9"/>
          <p:cNvSpPr txBox="true"/>
          <p:nvPr/>
        </p:nvSpPr>
        <p:spPr>
          <a:xfrm>
            <a:off x="1619925" y="476166"/>
            <a:ext cx="6552728" cy="25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 smtClean="0"/>
              <a:t>政府投资类</a:t>
            </a:r>
            <a:r>
              <a:rPr lang="en-US" altLang="zh-CN" sz="1050" dirty="0" smtClean="0"/>
              <a:t>38</a:t>
            </a:r>
            <a:r>
              <a:rPr lang="zh-CN" altLang="en-US" sz="1050" dirty="0" smtClean="0"/>
              <a:t>个工作日，社会投资核准类</a:t>
            </a:r>
            <a:r>
              <a:rPr lang="en-US" altLang="zh-CN" sz="1050" dirty="0" smtClean="0"/>
              <a:t>32</a:t>
            </a:r>
            <a:r>
              <a:rPr lang="zh-CN" altLang="en-US" sz="1050" dirty="0" smtClean="0"/>
              <a:t>个工作日，社会投资备案类</a:t>
            </a:r>
            <a:r>
              <a:rPr lang="en-US" altLang="zh-CN" sz="1050" dirty="0" smtClean="0"/>
              <a:t>30</a:t>
            </a:r>
            <a:r>
              <a:rPr lang="zh-CN" altLang="en-US" sz="1050" dirty="0" smtClean="0"/>
              <a:t>个工作日（均不含竣工验收时间）</a:t>
            </a:r>
            <a:endParaRPr lang="zh-CN" altLang="en-US" sz="1050" dirty="0"/>
          </a:p>
        </p:txBody>
      </p:sp>
      <p:sp>
        <p:nvSpPr>
          <p:cNvPr id="11" name="TextBox 10"/>
          <p:cNvSpPr txBox="true"/>
          <p:nvPr/>
        </p:nvSpPr>
        <p:spPr>
          <a:xfrm>
            <a:off x="611813" y="1068780"/>
            <a:ext cx="1512168" cy="575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/>
              <a:t>一、立项虚拟审批</a:t>
            </a:r>
            <a:endParaRPr lang="zh-CN" altLang="en-US" sz="1050" dirty="0" smtClean="0"/>
          </a:p>
          <a:p>
            <a:pPr algn="ctr"/>
            <a:r>
              <a:rPr lang="zh-CN" altLang="en-US" sz="1050" dirty="0" smtClean="0"/>
              <a:t>阶段</a:t>
            </a:r>
            <a:endParaRPr lang="en-US" altLang="zh-CN" sz="1050" dirty="0" smtClean="0"/>
          </a:p>
          <a:p>
            <a:pPr algn="ctr"/>
            <a:r>
              <a:rPr lang="zh-CN" altLang="en-US" sz="1050" dirty="0" smtClean="0"/>
              <a:t>（</a:t>
            </a:r>
            <a:r>
              <a:rPr lang="en-US" altLang="zh-CN" sz="1050" dirty="0" smtClean="0"/>
              <a:t>16/10/8</a:t>
            </a:r>
            <a:r>
              <a:rPr lang="zh-CN" altLang="en-US" sz="1050" dirty="0" smtClean="0"/>
              <a:t>个工作日）</a:t>
            </a:r>
            <a:endParaRPr lang="zh-CN" altLang="en-US" sz="1050" dirty="0"/>
          </a:p>
        </p:txBody>
      </p:sp>
      <p:sp>
        <p:nvSpPr>
          <p:cNvPr id="12" name="TextBox 11"/>
          <p:cNvSpPr txBox="true"/>
          <p:nvPr/>
        </p:nvSpPr>
        <p:spPr>
          <a:xfrm>
            <a:off x="6372061" y="1052865"/>
            <a:ext cx="1584176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/>
              <a:t>四、办理正式许可阶段</a:t>
            </a:r>
            <a:endParaRPr lang="en-US" altLang="zh-CN" sz="1050" dirty="0" smtClean="0"/>
          </a:p>
          <a:p>
            <a:pPr algn="ctr"/>
            <a:r>
              <a:rPr lang="zh-CN" altLang="en-US" sz="1050" dirty="0" smtClean="0"/>
              <a:t>（</a:t>
            </a:r>
            <a:r>
              <a:rPr lang="en-US" altLang="zh-CN" sz="1050" dirty="0" smtClean="0"/>
              <a:t>3</a:t>
            </a:r>
            <a:r>
              <a:rPr lang="zh-CN" altLang="en-US" sz="1050" dirty="0" smtClean="0"/>
              <a:t>个工作日，即办件）</a:t>
            </a:r>
            <a:endParaRPr lang="zh-CN" altLang="en-US" sz="1050" dirty="0"/>
          </a:p>
        </p:txBody>
      </p:sp>
      <p:sp>
        <p:nvSpPr>
          <p:cNvPr id="14" name="TextBox 13"/>
          <p:cNvSpPr txBox="true"/>
          <p:nvPr/>
        </p:nvSpPr>
        <p:spPr>
          <a:xfrm>
            <a:off x="4068197" y="1051213"/>
            <a:ext cx="1584176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/>
              <a:t>三</a:t>
            </a:r>
            <a:r>
              <a:rPr lang="zh-CN" altLang="en-US" sz="1050" dirty="0" smtClean="0"/>
              <a:t>、施工许可虚拟审批阶段</a:t>
            </a:r>
            <a:endParaRPr lang="en-US" altLang="zh-CN" sz="1050" dirty="0" smtClean="0"/>
          </a:p>
          <a:p>
            <a:pPr algn="ctr"/>
            <a:r>
              <a:rPr lang="zh-CN" altLang="en-US" sz="1050" dirty="0" smtClean="0"/>
              <a:t>（</a:t>
            </a:r>
            <a:r>
              <a:rPr lang="en-US" altLang="zh-CN" sz="1050" dirty="0" smtClean="0"/>
              <a:t>10</a:t>
            </a:r>
            <a:r>
              <a:rPr lang="zh-CN" altLang="en-US" sz="1050" dirty="0" smtClean="0"/>
              <a:t>个工作日）</a:t>
            </a:r>
            <a:endParaRPr lang="zh-CN" altLang="en-US" sz="1050" dirty="0" smtClean="0"/>
          </a:p>
          <a:p>
            <a:endParaRPr lang="zh-CN" altLang="en-US" sz="1050" dirty="0"/>
          </a:p>
        </p:txBody>
      </p:sp>
      <p:sp>
        <p:nvSpPr>
          <p:cNvPr id="15" name="TextBox 14"/>
          <p:cNvSpPr txBox="true"/>
          <p:nvPr/>
        </p:nvSpPr>
        <p:spPr>
          <a:xfrm>
            <a:off x="2699921" y="1059468"/>
            <a:ext cx="1296144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/>
              <a:t>二</a:t>
            </a:r>
            <a:r>
              <a:rPr lang="zh-CN" altLang="en-US" sz="1050" dirty="0" smtClean="0"/>
              <a:t>、规划虚拟审批阶段</a:t>
            </a:r>
            <a:endParaRPr lang="en-US" altLang="zh-CN" sz="1050" dirty="0" smtClean="0"/>
          </a:p>
          <a:p>
            <a:pPr algn="ctr"/>
            <a:r>
              <a:rPr lang="zh-CN" altLang="en-US" sz="1050" dirty="0" smtClean="0"/>
              <a:t> （</a:t>
            </a:r>
            <a:r>
              <a:rPr lang="en-US" altLang="zh-CN" sz="1050" dirty="0" smtClean="0"/>
              <a:t>12</a:t>
            </a:r>
            <a:r>
              <a:rPr lang="zh-CN" altLang="en-US" sz="1050" dirty="0" smtClean="0"/>
              <a:t>个工作日）</a:t>
            </a:r>
            <a:endParaRPr lang="zh-CN" altLang="en-US" sz="1050" dirty="0" smtClean="0"/>
          </a:p>
          <a:p>
            <a:endParaRPr lang="zh-CN" altLang="en-US" sz="1050" dirty="0"/>
          </a:p>
        </p:txBody>
      </p:sp>
      <p:sp>
        <p:nvSpPr>
          <p:cNvPr id="16" name="TextBox 15"/>
          <p:cNvSpPr txBox="true"/>
          <p:nvPr/>
        </p:nvSpPr>
        <p:spPr>
          <a:xfrm>
            <a:off x="468630" y="2592705"/>
            <a:ext cx="502920" cy="4603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/>
              <a:t>项目建议书</a:t>
            </a:r>
            <a:endParaRPr lang="en-US" altLang="zh-CN" sz="800" dirty="0" smtClean="0"/>
          </a:p>
          <a:p>
            <a:pPr algn="ctr"/>
            <a:r>
              <a:rPr lang="en-US" altLang="zh-CN" sz="800" dirty="0" smtClean="0"/>
              <a:t>(4</a:t>
            </a:r>
            <a:r>
              <a:rPr lang="zh-CN" altLang="en-US" sz="800" dirty="0" smtClean="0"/>
              <a:t>日</a:t>
            </a:r>
            <a:r>
              <a:rPr lang="en-US" altLang="zh-CN" sz="800" dirty="0" smtClean="0"/>
              <a:t>)</a:t>
            </a:r>
            <a:endParaRPr lang="en-US" altLang="zh-CN" sz="800" dirty="0"/>
          </a:p>
        </p:txBody>
      </p:sp>
      <p:sp>
        <p:nvSpPr>
          <p:cNvPr id="17" name="TextBox 16"/>
          <p:cNvSpPr txBox="true"/>
          <p:nvPr/>
        </p:nvSpPr>
        <p:spPr>
          <a:xfrm>
            <a:off x="1684020" y="2562225"/>
            <a:ext cx="421640" cy="4603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/>
              <a:t>可研报告</a:t>
            </a:r>
            <a:endParaRPr lang="en-US" altLang="zh-CN" sz="800" dirty="0" smtClean="0"/>
          </a:p>
          <a:p>
            <a:pPr algn="ctr"/>
            <a:r>
              <a:rPr lang="en-US" altLang="zh-CN" sz="800" dirty="0" smtClean="0"/>
              <a:t>(4</a:t>
            </a:r>
            <a:r>
              <a:rPr lang="zh-CN" altLang="en-US" sz="800" dirty="0" smtClean="0"/>
              <a:t>日</a:t>
            </a:r>
            <a:r>
              <a:rPr lang="en-US" altLang="zh-CN" sz="800" dirty="0" smtClean="0"/>
              <a:t>)</a:t>
            </a:r>
            <a:endParaRPr lang="en-US" altLang="zh-CN" sz="800" dirty="0" smtClean="0"/>
          </a:p>
        </p:txBody>
      </p:sp>
      <p:sp>
        <p:nvSpPr>
          <p:cNvPr id="19" name="TextBox 18"/>
          <p:cNvSpPr txBox="true"/>
          <p:nvPr/>
        </p:nvSpPr>
        <p:spPr>
          <a:xfrm>
            <a:off x="1318260" y="3832225"/>
            <a:ext cx="603885" cy="4603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/>
              <a:t>企业投资项目核准（</a:t>
            </a:r>
            <a:r>
              <a:rPr lang="en-US" altLang="zh-CN" sz="800" dirty="0" smtClean="0"/>
              <a:t>4</a:t>
            </a:r>
            <a:r>
              <a:rPr lang="zh-CN" altLang="en-US" sz="800" dirty="0" smtClean="0"/>
              <a:t>日）</a:t>
            </a:r>
            <a:endParaRPr lang="zh-CN" altLang="en-US" sz="800" dirty="0"/>
          </a:p>
        </p:txBody>
      </p:sp>
      <p:sp>
        <p:nvSpPr>
          <p:cNvPr id="20" name="TextBox 19"/>
          <p:cNvSpPr txBox="true"/>
          <p:nvPr/>
        </p:nvSpPr>
        <p:spPr>
          <a:xfrm>
            <a:off x="611505" y="5248275"/>
            <a:ext cx="562610" cy="5835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/>
              <a:t>企业投资项目备案</a:t>
            </a:r>
            <a:endParaRPr lang="zh-CN" altLang="en-US" sz="800" dirty="0" smtClean="0"/>
          </a:p>
          <a:p>
            <a:pPr algn="ctr"/>
            <a:r>
              <a:rPr lang="en-US" altLang="zh-CN" sz="800" dirty="0" smtClean="0"/>
              <a:t>(2</a:t>
            </a:r>
            <a:r>
              <a:rPr lang="zh-CN" altLang="en-US" sz="800" dirty="0" smtClean="0"/>
              <a:t>日</a:t>
            </a:r>
            <a:r>
              <a:rPr lang="en-US" altLang="zh-CN" sz="800" dirty="0" smtClean="0"/>
              <a:t>)</a:t>
            </a:r>
            <a:endParaRPr lang="en-US" altLang="zh-CN" sz="800" dirty="0" smtClean="0"/>
          </a:p>
        </p:txBody>
      </p:sp>
      <p:cxnSp>
        <p:nvCxnSpPr>
          <p:cNvPr id="22" name="直接箭头连接符 21"/>
          <p:cNvCxnSpPr/>
          <p:nvPr/>
        </p:nvCxnSpPr>
        <p:spPr>
          <a:xfrm>
            <a:off x="971853" y="2822813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>
            <a:off x="1548170" y="2822813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true"/>
          <p:nvPr/>
        </p:nvSpPr>
        <p:spPr>
          <a:xfrm>
            <a:off x="2848610" y="3649980"/>
            <a:ext cx="859155" cy="8299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/>
              <a:t>建设工程规划许可虚拟审批意见（含建设工程规划设计方案虚拟审批）</a:t>
            </a:r>
            <a:endParaRPr lang="en-US" altLang="zh-CN" sz="800" dirty="0" smtClean="0"/>
          </a:p>
          <a:p>
            <a:pPr algn="ctr"/>
            <a:r>
              <a:rPr lang="zh-CN" altLang="en-US" sz="800" dirty="0" smtClean="0"/>
              <a:t>（</a:t>
            </a:r>
            <a:r>
              <a:rPr lang="en-US" altLang="zh-CN" sz="800" dirty="0" smtClean="0"/>
              <a:t>12</a:t>
            </a:r>
            <a:r>
              <a:rPr lang="zh-CN" altLang="en-US" sz="800" dirty="0" smtClean="0"/>
              <a:t>日）</a:t>
            </a:r>
            <a:endParaRPr lang="zh-CN" altLang="en-US" sz="800" dirty="0"/>
          </a:p>
        </p:txBody>
      </p:sp>
      <p:sp>
        <p:nvSpPr>
          <p:cNvPr id="31" name="TextBox 30"/>
          <p:cNvSpPr txBox="true"/>
          <p:nvPr/>
        </p:nvSpPr>
        <p:spPr>
          <a:xfrm>
            <a:off x="4788277" y="2132350"/>
            <a:ext cx="864096" cy="16916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/>
              <a:t>区行政审批局：直接发包备案、</a:t>
            </a:r>
            <a:endParaRPr lang="en-US" altLang="zh-CN" sz="800" dirty="0" smtClean="0"/>
          </a:p>
          <a:p>
            <a:pPr algn="ctr"/>
            <a:r>
              <a:rPr lang="zh-CN" altLang="en-US" sz="800" dirty="0" smtClean="0"/>
              <a:t>城市建筑垃圾处置核准、</a:t>
            </a:r>
            <a:endParaRPr lang="en-US" altLang="zh-CN" sz="800" dirty="0" smtClean="0"/>
          </a:p>
          <a:p>
            <a:pPr algn="ctr"/>
            <a:r>
              <a:rPr lang="zh-CN" altLang="en-US" sz="800" dirty="0"/>
              <a:t>防</a:t>
            </a:r>
            <a:r>
              <a:rPr lang="zh-CN" altLang="en-US" sz="800" dirty="0" smtClean="0"/>
              <a:t>空地下室建设虚拟审批意见、</a:t>
            </a:r>
            <a:endParaRPr lang="en-US" altLang="zh-CN" sz="800" dirty="0"/>
          </a:p>
          <a:p>
            <a:pPr algn="ctr"/>
            <a:r>
              <a:rPr lang="zh-CN" altLang="en-US" sz="800" dirty="0" smtClean="0"/>
              <a:t>工程质量监督备案、</a:t>
            </a:r>
            <a:endParaRPr lang="en-US" altLang="zh-CN" sz="800" dirty="0"/>
          </a:p>
          <a:p>
            <a:pPr algn="ctr"/>
            <a:r>
              <a:rPr lang="zh-CN" altLang="en-US" sz="800" dirty="0" smtClean="0"/>
              <a:t>建筑工程施工许可虚拟审批意见</a:t>
            </a:r>
            <a:endParaRPr lang="en-US" altLang="zh-CN" sz="800" dirty="0"/>
          </a:p>
          <a:p>
            <a:pPr algn="ctr"/>
            <a:r>
              <a:rPr lang="zh-CN" altLang="en-US" sz="800" dirty="0" smtClean="0"/>
              <a:t> （</a:t>
            </a:r>
            <a:r>
              <a:rPr lang="en-US" altLang="zh-CN" sz="800" dirty="0"/>
              <a:t>5</a:t>
            </a:r>
            <a:r>
              <a:rPr lang="zh-CN" altLang="en-US" sz="800" dirty="0" smtClean="0"/>
              <a:t>日）</a:t>
            </a:r>
            <a:endParaRPr lang="zh-CN" altLang="en-US" sz="800" dirty="0"/>
          </a:p>
        </p:txBody>
      </p:sp>
      <p:sp>
        <p:nvSpPr>
          <p:cNvPr id="32" name="TextBox 31"/>
          <p:cNvSpPr txBox="true"/>
          <p:nvPr/>
        </p:nvSpPr>
        <p:spPr>
          <a:xfrm>
            <a:off x="4860285" y="4292590"/>
            <a:ext cx="792088" cy="13220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/>
              <a:t>区住建局：</a:t>
            </a:r>
            <a:endParaRPr lang="en-US" altLang="zh-CN" sz="800" dirty="0" smtClean="0"/>
          </a:p>
          <a:p>
            <a:pPr algn="ctr"/>
            <a:r>
              <a:rPr lang="zh-CN" altLang="en-US" sz="800" dirty="0"/>
              <a:t>工</a:t>
            </a:r>
            <a:r>
              <a:rPr lang="zh-CN" altLang="en-US" sz="800" dirty="0" smtClean="0"/>
              <a:t>程施工安全监督备案虚拟审批意见、</a:t>
            </a:r>
            <a:endParaRPr lang="en-US" altLang="zh-CN" sz="800" dirty="0" smtClean="0"/>
          </a:p>
          <a:p>
            <a:pPr algn="ctr"/>
            <a:r>
              <a:rPr lang="zh-CN" altLang="en-US" sz="800" dirty="0" smtClean="0"/>
              <a:t>建设工程消防设计审查虚拟审批意见</a:t>
            </a:r>
            <a:endParaRPr lang="en-US" altLang="zh-CN" sz="800" dirty="0" smtClean="0"/>
          </a:p>
          <a:p>
            <a:pPr algn="ctr"/>
            <a:r>
              <a:rPr lang="zh-CN" altLang="en-US" sz="800" dirty="0" smtClean="0"/>
              <a:t>（</a:t>
            </a:r>
            <a:r>
              <a:rPr lang="en-US" altLang="zh-CN" sz="800" dirty="0"/>
              <a:t>5</a:t>
            </a:r>
            <a:r>
              <a:rPr lang="zh-CN" altLang="en-US" sz="800" dirty="0" smtClean="0"/>
              <a:t>日）</a:t>
            </a:r>
            <a:endParaRPr lang="zh-CN" altLang="en-US" sz="800" dirty="0"/>
          </a:p>
        </p:txBody>
      </p:sp>
      <p:sp>
        <p:nvSpPr>
          <p:cNvPr id="33" name="TextBox 32"/>
          <p:cNvSpPr txBox="true"/>
          <p:nvPr/>
        </p:nvSpPr>
        <p:spPr>
          <a:xfrm>
            <a:off x="4068197" y="2996446"/>
            <a:ext cx="576064" cy="20612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/>
              <a:t>第三方技术</a:t>
            </a:r>
            <a:endParaRPr lang="en-US" altLang="zh-CN" sz="800" dirty="0" smtClean="0"/>
          </a:p>
          <a:p>
            <a:pPr algn="ctr"/>
            <a:r>
              <a:rPr lang="zh-CN" altLang="en-US" sz="800" dirty="0" smtClean="0"/>
              <a:t>审查：</a:t>
            </a:r>
            <a:endParaRPr lang="en-US" altLang="zh-CN" sz="800" dirty="0" smtClean="0"/>
          </a:p>
          <a:p>
            <a:pPr algn="ctr"/>
            <a:r>
              <a:rPr lang="zh-CN" altLang="en-US" sz="800" dirty="0"/>
              <a:t>施</a:t>
            </a:r>
            <a:r>
              <a:rPr lang="zh-CN" altLang="en-US" sz="800" dirty="0" smtClean="0"/>
              <a:t>工图纸、消防图纸、</a:t>
            </a:r>
            <a:endParaRPr lang="en-US" altLang="zh-CN" sz="800" dirty="0" smtClean="0"/>
          </a:p>
          <a:p>
            <a:pPr algn="ctr"/>
            <a:r>
              <a:rPr lang="zh-CN" altLang="en-US" sz="800" dirty="0"/>
              <a:t>土</a:t>
            </a:r>
            <a:r>
              <a:rPr lang="zh-CN" altLang="en-US" sz="800" dirty="0" smtClean="0"/>
              <a:t>方测绘、</a:t>
            </a:r>
            <a:endParaRPr lang="en-US" altLang="zh-CN" sz="800" dirty="0" smtClean="0"/>
          </a:p>
          <a:p>
            <a:pPr algn="ctr"/>
            <a:r>
              <a:rPr lang="zh-CN" altLang="en-US" sz="800" dirty="0" smtClean="0"/>
              <a:t>人防图纸实行技术审查和</a:t>
            </a:r>
            <a:endParaRPr lang="en-US" altLang="zh-CN" sz="800" dirty="0" smtClean="0"/>
          </a:p>
          <a:p>
            <a:pPr algn="ctr"/>
            <a:r>
              <a:rPr lang="zh-CN" altLang="en-US" sz="800" dirty="0"/>
              <a:t>图</a:t>
            </a:r>
            <a:r>
              <a:rPr lang="zh-CN" altLang="en-US" sz="800" dirty="0" smtClean="0"/>
              <a:t>纸审查联合审图</a:t>
            </a:r>
            <a:endParaRPr lang="en-US" altLang="zh-CN" sz="800" dirty="0" smtClean="0"/>
          </a:p>
          <a:p>
            <a:pPr algn="ctr"/>
            <a:r>
              <a:rPr lang="zh-CN" altLang="en-US" sz="800" dirty="0" smtClean="0"/>
              <a:t>（</a:t>
            </a:r>
            <a:r>
              <a:rPr lang="en-US" altLang="zh-CN" sz="800" dirty="0"/>
              <a:t>5</a:t>
            </a:r>
            <a:r>
              <a:rPr lang="zh-CN" altLang="en-US" sz="800" dirty="0" smtClean="0"/>
              <a:t>日）</a:t>
            </a:r>
            <a:endParaRPr lang="zh-CN" altLang="en-US" sz="800" dirty="0"/>
          </a:p>
        </p:txBody>
      </p:sp>
      <p:cxnSp>
        <p:nvCxnSpPr>
          <p:cNvPr id="34" name="直接箭头连接符 33"/>
          <p:cNvCxnSpPr/>
          <p:nvPr/>
        </p:nvCxnSpPr>
        <p:spPr>
          <a:xfrm>
            <a:off x="4644261" y="3212470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>
            <a:off x="4644261" y="4868654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>
            <a:off x="3708400" y="4004310"/>
            <a:ext cx="2152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true"/>
          <p:nvPr/>
        </p:nvSpPr>
        <p:spPr>
          <a:xfrm>
            <a:off x="6804873" y="1869718"/>
            <a:ext cx="936104" cy="9531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/>
              <a:t>①市自然资源和规划局栾城分局：</a:t>
            </a:r>
            <a:endParaRPr lang="en-US" altLang="zh-CN" sz="800" dirty="0" smtClean="0"/>
          </a:p>
          <a:p>
            <a:pPr algn="ctr"/>
            <a:r>
              <a:rPr lang="en-US" altLang="zh-CN" sz="800" dirty="0" smtClean="0"/>
              <a:t>《</a:t>
            </a:r>
            <a:r>
              <a:rPr lang="zh-CN" altLang="en-US" sz="800" dirty="0" smtClean="0"/>
              <a:t>建设用地规划许可证</a:t>
            </a:r>
            <a:r>
              <a:rPr lang="en-US" altLang="zh-CN" sz="800" dirty="0" smtClean="0"/>
              <a:t>》</a:t>
            </a:r>
            <a:endParaRPr lang="en-US" altLang="zh-CN" sz="800" dirty="0" smtClean="0"/>
          </a:p>
          <a:p>
            <a:pPr algn="ctr"/>
            <a:r>
              <a:rPr lang="en-US" altLang="zh-CN" sz="800" dirty="0" smtClean="0"/>
              <a:t>《</a:t>
            </a:r>
            <a:r>
              <a:rPr lang="zh-CN" altLang="en-US" sz="800" dirty="0" smtClean="0"/>
              <a:t>建设工程规划许可证</a:t>
            </a:r>
            <a:r>
              <a:rPr lang="en-US" altLang="zh-CN" sz="800" dirty="0" smtClean="0"/>
              <a:t>》</a:t>
            </a:r>
            <a:endParaRPr lang="en-US" altLang="zh-CN" sz="800" dirty="0" smtClean="0"/>
          </a:p>
          <a:p>
            <a:pPr algn="ctr"/>
            <a:r>
              <a:rPr lang="zh-CN" altLang="en-US" sz="800" dirty="0" smtClean="0"/>
              <a:t>（即办件、</a:t>
            </a:r>
            <a:r>
              <a:rPr lang="en-US" altLang="zh-CN" sz="800" dirty="0" smtClean="0"/>
              <a:t>0.5</a:t>
            </a:r>
            <a:r>
              <a:rPr lang="zh-CN" altLang="en-US" sz="800" dirty="0" smtClean="0"/>
              <a:t>日）</a:t>
            </a:r>
            <a:endParaRPr lang="zh-CN" altLang="en-US" sz="800" dirty="0" smtClean="0"/>
          </a:p>
        </p:txBody>
      </p:sp>
      <p:sp>
        <p:nvSpPr>
          <p:cNvPr id="45" name="TextBox 44"/>
          <p:cNvSpPr txBox="true"/>
          <p:nvPr/>
        </p:nvSpPr>
        <p:spPr>
          <a:xfrm>
            <a:off x="6804238" y="3933448"/>
            <a:ext cx="936104" cy="8299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/>
              <a:t>③区住建局：</a:t>
            </a:r>
            <a:endParaRPr lang="en-US" altLang="zh-CN" sz="800" dirty="0" smtClean="0"/>
          </a:p>
          <a:p>
            <a:pPr algn="ctr"/>
            <a:r>
              <a:rPr lang="zh-CN" altLang="en-US" sz="800" dirty="0"/>
              <a:t>工</a:t>
            </a:r>
            <a:r>
              <a:rPr lang="zh-CN" altLang="en-US" sz="800" dirty="0" smtClean="0"/>
              <a:t>程施工安全监督备案、</a:t>
            </a:r>
            <a:endParaRPr lang="en-US" altLang="zh-CN" sz="800" dirty="0" smtClean="0"/>
          </a:p>
          <a:p>
            <a:pPr algn="ctr"/>
            <a:r>
              <a:rPr lang="zh-CN" altLang="en-US" sz="800" dirty="0"/>
              <a:t>建</a:t>
            </a:r>
            <a:r>
              <a:rPr lang="zh-CN" altLang="en-US" sz="800" dirty="0" smtClean="0"/>
              <a:t>设工程消防设计审查</a:t>
            </a:r>
            <a:endParaRPr lang="en-US" altLang="zh-CN" sz="800" dirty="0" smtClean="0"/>
          </a:p>
          <a:p>
            <a:pPr algn="ctr"/>
            <a:r>
              <a:rPr lang="zh-CN" altLang="en-US" sz="800" dirty="0" smtClean="0"/>
              <a:t>（即办件、</a:t>
            </a:r>
            <a:r>
              <a:rPr lang="en-US" altLang="zh-CN" sz="800" dirty="0" smtClean="0"/>
              <a:t>0.5</a:t>
            </a:r>
            <a:r>
              <a:rPr lang="zh-CN" altLang="en-US" sz="800" dirty="0" smtClean="0"/>
              <a:t>日）</a:t>
            </a:r>
            <a:endParaRPr lang="zh-CN" altLang="en-US" sz="800" dirty="0"/>
          </a:p>
        </p:txBody>
      </p:sp>
      <p:sp>
        <p:nvSpPr>
          <p:cNvPr id="46" name="TextBox 45"/>
          <p:cNvSpPr txBox="true"/>
          <p:nvPr/>
        </p:nvSpPr>
        <p:spPr>
          <a:xfrm>
            <a:off x="6804873" y="5057507"/>
            <a:ext cx="1008112" cy="1198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/>
              <a:t>④区行政审批局：</a:t>
            </a:r>
            <a:endParaRPr lang="en-US" altLang="zh-CN" sz="800" dirty="0" smtClean="0"/>
          </a:p>
          <a:p>
            <a:pPr algn="ctr"/>
            <a:r>
              <a:rPr lang="zh-CN" altLang="en-US" sz="800" dirty="0"/>
              <a:t>直接发</a:t>
            </a:r>
            <a:r>
              <a:rPr lang="zh-CN" altLang="en-US" sz="800" dirty="0" smtClean="0"/>
              <a:t>包备案、工程质量监督备案、建筑节能审查、城市建筑垃圾核准、防空地下室建设审查审批、建筑工程施工许可审批</a:t>
            </a:r>
            <a:endParaRPr lang="en-US" altLang="zh-CN" sz="800" dirty="0" smtClean="0"/>
          </a:p>
          <a:p>
            <a:pPr algn="ctr"/>
            <a:r>
              <a:rPr lang="zh-CN" altLang="en-US" sz="800" dirty="0" smtClean="0"/>
              <a:t>（即办件、</a:t>
            </a:r>
            <a:r>
              <a:rPr lang="en-US" altLang="zh-CN" sz="800" dirty="0" smtClean="0"/>
              <a:t>0.5</a:t>
            </a:r>
            <a:r>
              <a:rPr lang="zh-CN" altLang="en-US" sz="800" dirty="0" smtClean="0"/>
              <a:t>日）</a:t>
            </a:r>
            <a:endParaRPr lang="zh-CN" altLang="en-US" sz="800" dirty="0"/>
          </a:p>
        </p:txBody>
      </p:sp>
      <p:cxnSp>
        <p:nvCxnSpPr>
          <p:cNvPr id="47" name="直接箭头连接符 46"/>
          <p:cNvCxnSpPr/>
          <p:nvPr/>
        </p:nvCxnSpPr>
        <p:spPr>
          <a:xfrm>
            <a:off x="5723602" y="4004176"/>
            <a:ext cx="43204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true"/>
          <p:nvPr/>
        </p:nvSpPr>
        <p:spPr>
          <a:xfrm>
            <a:off x="6443816" y="1484739"/>
            <a:ext cx="15841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/>
              <a:t>取得</a:t>
            </a:r>
            <a:r>
              <a:rPr lang="en-US" altLang="zh-CN" sz="1050" dirty="0" smtClean="0"/>
              <a:t>《</a:t>
            </a:r>
            <a:r>
              <a:rPr lang="zh-CN" altLang="en-US" sz="1050" dirty="0" smtClean="0"/>
              <a:t>不动产权证</a:t>
            </a:r>
            <a:r>
              <a:rPr lang="en-US" altLang="zh-CN" sz="1050" dirty="0" smtClean="0"/>
              <a:t>》</a:t>
            </a:r>
            <a:r>
              <a:rPr lang="zh-CN" altLang="en-US" sz="1050" dirty="0" smtClean="0"/>
              <a:t>后</a:t>
            </a:r>
            <a:endParaRPr lang="zh-CN" altLang="en-US" sz="1050" dirty="0"/>
          </a:p>
        </p:txBody>
      </p:sp>
      <p:sp>
        <p:nvSpPr>
          <p:cNvPr id="2" name="TextBox 17"/>
          <p:cNvSpPr txBox="true"/>
          <p:nvPr/>
        </p:nvSpPr>
        <p:spPr>
          <a:xfrm>
            <a:off x="1115695" y="2382520"/>
            <a:ext cx="431800" cy="8299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zh-CN" sz="800" dirty="0" smtClean="0"/>
              <a:t>用地预审与选址意见书</a:t>
            </a:r>
            <a:r>
              <a:rPr lang="en-US" altLang="zh-CN" sz="800" dirty="0" smtClean="0"/>
              <a:t>(4</a:t>
            </a:r>
            <a:r>
              <a:rPr lang="zh-CN" altLang="en-US" sz="800" dirty="0" smtClean="0"/>
              <a:t>日</a:t>
            </a:r>
            <a:r>
              <a:rPr lang="en-US" altLang="zh-CN" sz="800" dirty="0" smtClean="0"/>
              <a:t>)</a:t>
            </a:r>
            <a:endParaRPr lang="en-US" altLang="zh-CN" sz="800" dirty="0"/>
          </a:p>
        </p:txBody>
      </p:sp>
      <p:grpSp>
        <p:nvGrpSpPr>
          <p:cNvPr id="40" name="组合 39"/>
          <p:cNvGrpSpPr/>
          <p:nvPr/>
        </p:nvGrpSpPr>
        <p:grpSpPr>
          <a:xfrm>
            <a:off x="2286635" y="1557020"/>
            <a:ext cx="431800" cy="2032000"/>
            <a:chOff x="3656" y="2252"/>
            <a:chExt cx="680" cy="3200"/>
          </a:xfrm>
        </p:grpSpPr>
        <p:sp>
          <p:nvSpPr>
            <p:cNvPr id="18" name="TextBox 17"/>
            <p:cNvSpPr txBox="true"/>
            <p:nvPr/>
          </p:nvSpPr>
          <p:spPr>
            <a:xfrm>
              <a:off x="3656" y="4181"/>
              <a:ext cx="680" cy="12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zh-CN" altLang="en-US" sz="800" dirty="0" smtClean="0"/>
            </a:p>
            <a:p>
              <a:pPr algn="ctr"/>
              <a:r>
                <a:rPr lang="zh-CN" altLang="en-US" sz="800" dirty="0" smtClean="0"/>
                <a:t>初步设计审批</a:t>
              </a:r>
              <a:endParaRPr lang="en-US" altLang="zh-CN" sz="800" dirty="0" smtClean="0"/>
            </a:p>
            <a:p>
              <a:pPr algn="ctr"/>
              <a:r>
                <a:rPr lang="en-US" altLang="zh-CN" sz="800" dirty="0" smtClean="0"/>
                <a:t>(4</a:t>
              </a:r>
              <a:r>
                <a:rPr lang="zh-CN" altLang="en-US" sz="800" dirty="0" smtClean="0"/>
                <a:t>日</a:t>
              </a:r>
              <a:r>
                <a:rPr lang="en-US" altLang="zh-CN" sz="800" dirty="0" smtClean="0"/>
                <a:t>)</a:t>
              </a:r>
              <a:endParaRPr lang="en-US" altLang="zh-CN" sz="800" dirty="0"/>
            </a:p>
          </p:txBody>
        </p:sp>
        <p:sp>
          <p:nvSpPr>
            <p:cNvPr id="3" name="TextBox 17"/>
            <p:cNvSpPr txBox="true"/>
            <p:nvPr/>
          </p:nvSpPr>
          <p:spPr>
            <a:xfrm>
              <a:off x="3656" y="2252"/>
              <a:ext cx="680" cy="18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00" dirty="0" smtClean="0"/>
                <a:t>建设用地规划许可证虚拟审批意见</a:t>
              </a:r>
              <a:endParaRPr lang="zh-CN" altLang="en-US" sz="800" dirty="0" smtClean="0"/>
            </a:p>
            <a:p>
              <a:pPr algn="ctr"/>
              <a:r>
                <a:rPr lang="en-US" altLang="zh-CN" sz="800" dirty="0" smtClean="0"/>
                <a:t>(2</a:t>
              </a:r>
              <a:r>
                <a:rPr lang="zh-CN" altLang="en-US" sz="800" dirty="0" smtClean="0"/>
                <a:t>日</a:t>
              </a:r>
              <a:r>
                <a:rPr lang="en-US" altLang="zh-CN" sz="800" dirty="0" smtClean="0"/>
                <a:t>)</a:t>
              </a:r>
              <a:endParaRPr lang="en-US" altLang="zh-CN" sz="800" dirty="0"/>
            </a:p>
          </p:txBody>
        </p:sp>
      </p:grpSp>
      <p:cxnSp>
        <p:nvCxnSpPr>
          <p:cNvPr id="5" name="直接箭头连接符 4"/>
          <p:cNvCxnSpPr/>
          <p:nvPr/>
        </p:nvCxnSpPr>
        <p:spPr>
          <a:xfrm>
            <a:off x="2105700" y="2806303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>
            <a:off x="1172885" y="4097893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7"/>
          <p:cNvSpPr txBox="true"/>
          <p:nvPr/>
        </p:nvSpPr>
        <p:spPr>
          <a:xfrm>
            <a:off x="668655" y="3657600"/>
            <a:ext cx="431800" cy="8299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zh-CN" sz="800" dirty="0" smtClean="0"/>
              <a:t>用地预审与选址意见书</a:t>
            </a:r>
            <a:r>
              <a:rPr lang="en-US" altLang="zh-CN" sz="800" dirty="0" smtClean="0"/>
              <a:t>(4</a:t>
            </a:r>
            <a:r>
              <a:rPr lang="zh-CN" altLang="en-US" sz="800" dirty="0" smtClean="0"/>
              <a:t>日</a:t>
            </a:r>
            <a:r>
              <a:rPr lang="en-US" altLang="zh-CN" sz="800" dirty="0" smtClean="0"/>
              <a:t>)</a:t>
            </a:r>
            <a:endParaRPr lang="en-US" altLang="zh-CN" sz="800" dirty="0"/>
          </a:p>
        </p:txBody>
      </p:sp>
      <p:cxnSp>
        <p:nvCxnSpPr>
          <p:cNvPr id="21" name="直接箭头连接符 20"/>
          <p:cNvCxnSpPr/>
          <p:nvPr/>
        </p:nvCxnSpPr>
        <p:spPr>
          <a:xfrm flipV="true">
            <a:off x="1892935" y="5515610"/>
            <a:ext cx="232410" cy="6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7"/>
          <p:cNvSpPr txBox="true"/>
          <p:nvPr/>
        </p:nvSpPr>
        <p:spPr>
          <a:xfrm>
            <a:off x="1386205" y="5092700"/>
            <a:ext cx="431800" cy="8299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zh-CN" sz="800" dirty="0" smtClean="0"/>
              <a:t>用地预审与选址意见书</a:t>
            </a:r>
            <a:r>
              <a:rPr lang="en-US" altLang="zh-CN" sz="800" dirty="0" smtClean="0"/>
              <a:t>(4</a:t>
            </a:r>
            <a:r>
              <a:rPr lang="zh-CN" altLang="en-US" sz="800" dirty="0" smtClean="0"/>
              <a:t>日</a:t>
            </a:r>
            <a:r>
              <a:rPr lang="en-US" altLang="zh-CN" sz="800" dirty="0" smtClean="0"/>
              <a:t>)</a:t>
            </a:r>
            <a:endParaRPr lang="en-US" altLang="zh-CN" sz="800" dirty="0"/>
          </a:p>
        </p:txBody>
      </p:sp>
      <p:cxnSp>
        <p:nvCxnSpPr>
          <p:cNvPr id="24" name="直接箭头连接符 23"/>
          <p:cNvCxnSpPr/>
          <p:nvPr/>
        </p:nvCxnSpPr>
        <p:spPr>
          <a:xfrm>
            <a:off x="1228130" y="5516483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7"/>
          <p:cNvSpPr txBox="true"/>
          <p:nvPr/>
        </p:nvSpPr>
        <p:spPr>
          <a:xfrm>
            <a:off x="2179955" y="4985385"/>
            <a:ext cx="431800" cy="1198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/>
              <a:t>建设用地规划许可证虚拟审批意见</a:t>
            </a:r>
            <a:endParaRPr lang="zh-CN" altLang="en-US" sz="800" dirty="0" smtClean="0"/>
          </a:p>
          <a:p>
            <a:pPr algn="ctr"/>
            <a:r>
              <a:rPr lang="en-US" altLang="zh-CN" sz="800" dirty="0" smtClean="0"/>
              <a:t>(2</a:t>
            </a:r>
            <a:r>
              <a:rPr lang="zh-CN" altLang="en-US" sz="800" dirty="0" smtClean="0"/>
              <a:t>日</a:t>
            </a:r>
            <a:r>
              <a:rPr lang="en-US" altLang="zh-CN" sz="800" dirty="0" smtClean="0"/>
              <a:t>)</a:t>
            </a:r>
            <a:endParaRPr lang="en-US" altLang="zh-CN" sz="800" dirty="0"/>
          </a:p>
        </p:txBody>
      </p:sp>
      <p:cxnSp>
        <p:nvCxnSpPr>
          <p:cNvPr id="26" name="直接箭头连接符 25"/>
          <p:cNvCxnSpPr/>
          <p:nvPr/>
        </p:nvCxnSpPr>
        <p:spPr>
          <a:xfrm flipV="true">
            <a:off x="1948180" y="4135755"/>
            <a:ext cx="232410" cy="6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7"/>
          <p:cNvSpPr txBox="true"/>
          <p:nvPr/>
        </p:nvSpPr>
        <p:spPr>
          <a:xfrm>
            <a:off x="2179955" y="3702050"/>
            <a:ext cx="431800" cy="1198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/>
              <a:t>建设用地规划许可证虚拟审批意见</a:t>
            </a:r>
            <a:endParaRPr lang="zh-CN" altLang="en-US" sz="800" dirty="0" smtClean="0"/>
          </a:p>
          <a:p>
            <a:pPr algn="ctr"/>
            <a:r>
              <a:rPr lang="en-US" altLang="zh-CN" sz="800" dirty="0" smtClean="0"/>
              <a:t>(2</a:t>
            </a:r>
            <a:r>
              <a:rPr lang="zh-CN" altLang="en-US" sz="800" dirty="0" smtClean="0"/>
              <a:t>日</a:t>
            </a:r>
            <a:r>
              <a:rPr lang="en-US" altLang="zh-CN" sz="800" dirty="0" smtClean="0"/>
              <a:t>)</a:t>
            </a:r>
            <a:endParaRPr lang="en-US" altLang="zh-CN" sz="800" dirty="0"/>
          </a:p>
        </p:txBody>
      </p:sp>
      <p:sp>
        <p:nvSpPr>
          <p:cNvPr id="28" name="TextBox 18"/>
          <p:cNvSpPr txBox="true"/>
          <p:nvPr/>
        </p:nvSpPr>
        <p:spPr>
          <a:xfrm>
            <a:off x="1318260" y="3832225"/>
            <a:ext cx="603885" cy="4603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/>
              <a:t>企业投资项目核准（</a:t>
            </a:r>
            <a:r>
              <a:rPr lang="en-US" altLang="zh-CN" sz="800" dirty="0" smtClean="0"/>
              <a:t>4</a:t>
            </a:r>
            <a:r>
              <a:rPr lang="zh-CN" altLang="en-US" sz="800" dirty="0" smtClean="0"/>
              <a:t>日）</a:t>
            </a:r>
            <a:endParaRPr lang="zh-CN" altLang="en-US" sz="800" dirty="0"/>
          </a:p>
        </p:txBody>
      </p:sp>
      <p:cxnSp>
        <p:nvCxnSpPr>
          <p:cNvPr id="36" name="直接箭头连接符 35"/>
          <p:cNvCxnSpPr/>
          <p:nvPr/>
        </p:nvCxnSpPr>
        <p:spPr>
          <a:xfrm>
            <a:off x="1172885" y="4097893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17"/>
          <p:cNvSpPr txBox="true"/>
          <p:nvPr/>
        </p:nvSpPr>
        <p:spPr>
          <a:xfrm>
            <a:off x="668655" y="3657600"/>
            <a:ext cx="431800" cy="8299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zh-CN" sz="800" dirty="0" smtClean="0"/>
              <a:t>用地预审与选址意见书</a:t>
            </a:r>
            <a:r>
              <a:rPr lang="en-US" altLang="zh-CN" sz="800" dirty="0" smtClean="0"/>
              <a:t>(4</a:t>
            </a:r>
            <a:r>
              <a:rPr lang="zh-CN" altLang="en-US" sz="800" dirty="0" smtClean="0"/>
              <a:t>日</a:t>
            </a:r>
            <a:r>
              <a:rPr lang="en-US" altLang="zh-CN" sz="800" dirty="0" smtClean="0"/>
              <a:t>)</a:t>
            </a:r>
            <a:endParaRPr lang="en-US" altLang="zh-CN" sz="800" dirty="0"/>
          </a:p>
        </p:txBody>
      </p:sp>
      <p:cxnSp>
        <p:nvCxnSpPr>
          <p:cNvPr id="42" name="直接箭头连接符 41"/>
          <p:cNvCxnSpPr/>
          <p:nvPr/>
        </p:nvCxnSpPr>
        <p:spPr>
          <a:xfrm>
            <a:off x="2663230" y="4009628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4"/>
          <p:cNvSpPr txBox="true"/>
          <p:nvPr/>
        </p:nvSpPr>
        <p:spPr>
          <a:xfrm>
            <a:off x="6804238" y="3022858"/>
            <a:ext cx="936104" cy="5835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p>
            <a:pPr algn="ctr"/>
            <a:r>
              <a:rPr lang="zh-CN" altLang="en-US" sz="800" dirty="0" smtClean="0"/>
              <a:t>②第三方技术性审查事项：</a:t>
            </a:r>
            <a:endParaRPr lang="en-US" altLang="zh-CN" sz="800" dirty="0" smtClean="0"/>
          </a:p>
          <a:p>
            <a:pPr algn="ctr"/>
            <a:r>
              <a:rPr lang="zh-CN" altLang="en-US" sz="800" dirty="0"/>
              <a:t>出具审图报告</a:t>
            </a:r>
            <a:r>
              <a:rPr lang="zh-CN" altLang="en-US" sz="800" dirty="0" smtClean="0"/>
              <a:t>（即办件、</a:t>
            </a:r>
            <a:r>
              <a:rPr lang="en-US" altLang="zh-CN" sz="800" dirty="0" smtClean="0"/>
              <a:t>1</a:t>
            </a:r>
            <a:r>
              <a:rPr lang="zh-CN" altLang="en-US" sz="800" dirty="0" smtClean="0"/>
              <a:t>日）</a:t>
            </a:r>
            <a:endParaRPr lang="zh-CN" altLang="en-US" sz="800" dirty="0"/>
          </a:p>
        </p:txBody>
      </p:sp>
      <p:sp>
        <p:nvSpPr>
          <p:cNvPr id="13" name="文本框 12"/>
          <p:cNvSpPr txBox="true"/>
          <p:nvPr/>
        </p:nvSpPr>
        <p:spPr>
          <a:xfrm>
            <a:off x="292100" y="143510"/>
            <a:ext cx="2865120" cy="3695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zh-CN" sz="1400"/>
              <a:t>附件</a:t>
            </a:r>
            <a:endParaRPr lang="zh-CN" altLang="zh-CN" sz="1400"/>
          </a:p>
        </p:txBody>
      </p:sp>
      <p:sp>
        <p:nvSpPr>
          <p:cNvPr id="37" name="文本框 36"/>
          <p:cNvSpPr txBox="true"/>
          <p:nvPr/>
        </p:nvSpPr>
        <p:spPr>
          <a:xfrm>
            <a:off x="8892540" y="6540500"/>
            <a:ext cx="3253740" cy="3416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altLang="zh-CN" sz="1000"/>
          </a:p>
        </p:txBody>
      </p:sp>
      <p:sp>
        <p:nvSpPr>
          <p:cNvPr id="43" name="文本框 42"/>
          <p:cNvSpPr txBox="true"/>
          <p:nvPr/>
        </p:nvSpPr>
        <p:spPr>
          <a:xfrm>
            <a:off x="9396730" y="614553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59" name="文本框 58"/>
          <p:cNvSpPr txBox="true"/>
          <p:nvPr/>
        </p:nvSpPr>
        <p:spPr>
          <a:xfrm rot="16200000">
            <a:off x="4616450" y="6336030"/>
            <a:ext cx="367030" cy="888365"/>
          </a:xfrm>
          <a:prstGeom prst="rect">
            <a:avLst/>
          </a:prstGeom>
          <a:noFill/>
        </p:spPr>
        <p:txBody>
          <a:bodyPr vert="mongolianVert" wrap="square" rtlCol="0">
            <a:spAutoFit/>
          </a:bodyPr>
          <a:p>
            <a:r>
              <a:rPr lang="zh-CN" altLang="en-US" sz="1200">
                <a:latin typeface="+mn-ea"/>
              </a:rPr>
              <a:t>- </a:t>
            </a:r>
            <a:r>
              <a:rPr lang="en-US" altLang="zh-CN" sz="1200">
                <a:latin typeface="+mn-ea"/>
              </a:rPr>
              <a:t>9</a:t>
            </a:r>
            <a:r>
              <a:rPr lang="zh-CN" altLang="en-US" sz="1200">
                <a:latin typeface="+mn-ea"/>
              </a:rPr>
              <a:t> -</a:t>
            </a:r>
            <a:endParaRPr lang="zh-CN" altLang="en-US" sz="1200"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true"/>
        </a:gradFill>
        <a:gradFill rotWithShape="true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false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true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true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718</Words>
  <Application>WPS 演示</Application>
  <PresentationFormat>全屏显示(4:3)</PresentationFormat>
  <Paragraphs>98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DejaVu Sans</vt:lpstr>
      <vt:lpstr>Calibri</vt:lpstr>
      <vt:lpstr>微软雅黑</vt:lpstr>
      <vt:lpstr>Arial Unicode MS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uos</cp:lastModifiedBy>
  <cp:revision>46</cp:revision>
  <dcterms:created xsi:type="dcterms:W3CDTF">2023-04-24T03:36:45Z</dcterms:created>
  <dcterms:modified xsi:type="dcterms:W3CDTF">2023-04-24T03:36:45Z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2052-11.8.2.10183</vt:lpwstr>
  </property>
  <property fmtid="{D5CDD505-2E9C-101B-9397-08002B2CF9AE}" pid="3" name="ICV">
    <vt:lpwstr>628ABF62FE0243669EA53C6BE1D667CD</vt:lpwstr>
  </property>
</Properties>
</file>