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media/image14.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handoutMasterIdLst>
    <p:handoutMasterId r:id="rId13"/>
  </p:handoutMasterIdLst>
  <p:sldIdLst>
    <p:sldId id="336" r:id="rId3"/>
    <p:sldId id="266" r:id="rId4"/>
    <p:sldId id="256" r:id="rId5"/>
    <p:sldId id="257" r:id="rId6"/>
    <p:sldId id="259" r:id="rId7"/>
    <p:sldId id="260" r:id="rId8"/>
    <p:sldId id="261" r:id="rId9"/>
    <p:sldId id="337" r:id="rId10"/>
    <p:sldId id="263" r:id="rId11"/>
  </p:sldIdLst>
  <p:sldSz cx="10691495" cy="15119350"/>
  <p:notesSz cx="6858000" cy="9144000"/>
  <p:custDataLst>
    <p:tags r:id="rId1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74AD"/>
    <a:srgbClr val="80B3DD"/>
    <a:srgbClr val="5B9BD5"/>
    <a:srgbClr val="81B3DD"/>
    <a:srgbClr val="75C2DF"/>
    <a:srgbClr val="9CC4E6"/>
    <a:srgbClr val="9CDDE7"/>
    <a:srgbClr val="EDF4FA"/>
    <a:srgbClr val="9DC3E6"/>
    <a:srgbClr val="527E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showGuides="1">
      <p:cViewPr varScale="1">
        <p:scale>
          <a:sx n="52" d="100"/>
          <a:sy n="52" d="100"/>
        </p:scale>
        <p:origin x="3078" y="96"/>
      </p:cViewPr>
      <p:guideLst>
        <p:guide orient="horz" pos="4762"/>
        <p:guide pos="336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gs" Target="tags/tag78.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handoutMaster" Target="handoutMasters/handoutMaster1.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337848" y="1143000"/>
            <a:ext cx="2182304"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336477" y="2474395"/>
            <a:ext cx="8018860" cy="5263774"/>
          </a:xfrm>
        </p:spPr>
        <p:txBody>
          <a:bodyPr anchor="b"/>
          <a:lstStyle>
            <a:lvl1pPr algn="ctr">
              <a:defRPr sz="1323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336477" y="7941160"/>
            <a:ext cx="8018860" cy="3650342"/>
          </a:xfrm>
        </p:spPr>
        <p:txBody>
          <a:bodyPr/>
          <a:lstStyle>
            <a:lvl1pPr marL="0" indent="0" algn="ctr">
              <a:buNone/>
              <a:defRPr sz="5290"/>
            </a:lvl1pPr>
            <a:lvl2pPr marL="1007745" indent="0" algn="ctr">
              <a:buNone/>
              <a:defRPr sz="4410"/>
            </a:lvl2pPr>
            <a:lvl3pPr marL="2016125" indent="0" algn="ctr">
              <a:buNone/>
              <a:defRPr sz="3970"/>
            </a:lvl3pPr>
            <a:lvl4pPr marL="3023870" indent="0" algn="ctr">
              <a:buNone/>
              <a:defRPr sz="3525"/>
            </a:lvl4pPr>
            <a:lvl5pPr marL="4031615" indent="0" algn="ctr">
              <a:buNone/>
              <a:defRPr sz="3525"/>
            </a:lvl5pPr>
            <a:lvl6pPr marL="5039995" indent="0" algn="ctr">
              <a:buNone/>
              <a:defRPr sz="3525"/>
            </a:lvl6pPr>
            <a:lvl7pPr marL="6047740" indent="0" algn="ctr">
              <a:buNone/>
              <a:defRPr sz="3525"/>
            </a:lvl7pPr>
            <a:lvl8pPr marL="7055485" indent="0" algn="ctr">
              <a:buNone/>
              <a:defRPr sz="3525"/>
            </a:lvl8pPr>
            <a:lvl9pPr marL="8063230" indent="0" algn="ctr">
              <a:buNone/>
              <a:defRPr sz="3525"/>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F854423B-039D-4C33-9B6E-7926B375135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F2CE28-2CA2-4FC5-8C1C-7509DD3B3BE0}"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F854423B-039D-4C33-9B6E-7926B375135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F2CE28-2CA2-4FC5-8C1C-7509DD3B3BE0}"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651329" y="804966"/>
            <a:ext cx="2305422" cy="12812950"/>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735062" y="804966"/>
            <a:ext cx="6782619" cy="12812950"/>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F854423B-039D-4C33-9B6E-7926B375135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F2CE28-2CA2-4FC5-8C1C-7509DD3B3BE0}"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F854423B-039D-4C33-9B6E-7926B375135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F2CE28-2CA2-4FC5-8C1C-7509DD3B3BE0}"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9493" y="3769340"/>
            <a:ext cx="9221689" cy="6289229"/>
          </a:xfrm>
        </p:spPr>
        <p:txBody>
          <a:bodyPr anchor="b"/>
          <a:lstStyle>
            <a:lvl1pPr>
              <a:defRPr sz="1323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729493" y="10118067"/>
            <a:ext cx="9221689" cy="3307357"/>
          </a:xfrm>
        </p:spPr>
        <p:txBody>
          <a:bodyPr/>
          <a:lstStyle>
            <a:lvl1pPr marL="0" indent="0">
              <a:buNone/>
              <a:defRPr sz="5290">
                <a:solidFill>
                  <a:schemeClr val="tx1">
                    <a:tint val="75000"/>
                  </a:schemeClr>
                </a:solidFill>
              </a:defRPr>
            </a:lvl1pPr>
            <a:lvl2pPr marL="1007745" indent="0">
              <a:buNone/>
              <a:defRPr sz="4410">
                <a:solidFill>
                  <a:schemeClr val="tx1">
                    <a:tint val="75000"/>
                  </a:schemeClr>
                </a:solidFill>
              </a:defRPr>
            </a:lvl2pPr>
            <a:lvl3pPr marL="2016125" indent="0">
              <a:buNone/>
              <a:defRPr sz="3970">
                <a:solidFill>
                  <a:schemeClr val="tx1">
                    <a:tint val="75000"/>
                  </a:schemeClr>
                </a:solidFill>
              </a:defRPr>
            </a:lvl3pPr>
            <a:lvl4pPr marL="3023870" indent="0">
              <a:buNone/>
              <a:defRPr sz="3525">
                <a:solidFill>
                  <a:schemeClr val="tx1">
                    <a:tint val="75000"/>
                  </a:schemeClr>
                </a:solidFill>
              </a:defRPr>
            </a:lvl4pPr>
            <a:lvl5pPr marL="4031615" indent="0">
              <a:buNone/>
              <a:defRPr sz="3525">
                <a:solidFill>
                  <a:schemeClr val="tx1">
                    <a:tint val="75000"/>
                  </a:schemeClr>
                </a:solidFill>
              </a:defRPr>
            </a:lvl5pPr>
            <a:lvl6pPr marL="5039995" indent="0">
              <a:buNone/>
              <a:defRPr sz="3525">
                <a:solidFill>
                  <a:schemeClr val="tx1">
                    <a:tint val="75000"/>
                  </a:schemeClr>
                </a:solidFill>
              </a:defRPr>
            </a:lvl6pPr>
            <a:lvl7pPr marL="6047740" indent="0">
              <a:buNone/>
              <a:defRPr sz="3525">
                <a:solidFill>
                  <a:schemeClr val="tx1">
                    <a:tint val="75000"/>
                  </a:schemeClr>
                </a:solidFill>
              </a:defRPr>
            </a:lvl7pPr>
            <a:lvl8pPr marL="7055485" indent="0">
              <a:buNone/>
              <a:defRPr sz="3525">
                <a:solidFill>
                  <a:schemeClr val="tx1">
                    <a:tint val="75000"/>
                  </a:schemeClr>
                </a:solidFill>
              </a:defRPr>
            </a:lvl8pPr>
            <a:lvl9pPr marL="8063230" indent="0">
              <a:buNone/>
              <a:defRPr sz="3525">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F854423B-039D-4C33-9B6E-7926B375135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F2CE28-2CA2-4FC5-8C1C-7509DD3B3BE0}"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735062" y="4024827"/>
            <a:ext cx="4544021" cy="9593089"/>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5412730" y="4024827"/>
            <a:ext cx="4544021" cy="9593089"/>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F854423B-039D-4C33-9B6E-7926B375135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9F2CE28-2CA2-4FC5-8C1C-7509DD3B3BE0}"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736455" y="804967"/>
            <a:ext cx="9221689" cy="2922375"/>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736455" y="3706342"/>
            <a:ext cx="4523138" cy="1816421"/>
          </a:xfrm>
        </p:spPr>
        <p:txBody>
          <a:bodyPr anchor="b"/>
          <a:lstStyle>
            <a:lvl1pPr marL="0" indent="0">
              <a:buNone/>
              <a:defRPr sz="5290" b="1"/>
            </a:lvl1pPr>
            <a:lvl2pPr marL="1007745" indent="0">
              <a:buNone/>
              <a:defRPr sz="4410" b="1"/>
            </a:lvl2pPr>
            <a:lvl3pPr marL="2016125" indent="0">
              <a:buNone/>
              <a:defRPr sz="3970" b="1"/>
            </a:lvl3pPr>
            <a:lvl4pPr marL="3023870" indent="0">
              <a:buNone/>
              <a:defRPr sz="3525" b="1"/>
            </a:lvl4pPr>
            <a:lvl5pPr marL="4031615" indent="0">
              <a:buNone/>
              <a:defRPr sz="3525" b="1"/>
            </a:lvl5pPr>
            <a:lvl6pPr marL="5039995" indent="0">
              <a:buNone/>
              <a:defRPr sz="3525" b="1"/>
            </a:lvl6pPr>
            <a:lvl7pPr marL="6047740" indent="0">
              <a:buNone/>
              <a:defRPr sz="3525" b="1"/>
            </a:lvl7pPr>
            <a:lvl8pPr marL="7055485" indent="0">
              <a:buNone/>
              <a:defRPr sz="3525" b="1"/>
            </a:lvl8pPr>
            <a:lvl9pPr marL="8063230" indent="0">
              <a:buNone/>
              <a:defRPr sz="3525"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736455" y="5522763"/>
            <a:ext cx="4523138" cy="8123152"/>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5412730" y="3706342"/>
            <a:ext cx="4545413" cy="1816421"/>
          </a:xfrm>
        </p:spPr>
        <p:txBody>
          <a:bodyPr anchor="b"/>
          <a:lstStyle>
            <a:lvl1pPr marL="0" indent="0">
              <a:buNone/>
              <a:defRPr sz="5290" b="1"/>
            </a:lvl1pPr>
            <a:lvl2pPr marL="1007745" indent="0">
              <a:buNone/>
              <a:defRPr sz="4410" b="1"/>
            </a:lvl2pPr>
            <a:lvl3pPr marL="2016125" indent="0">
              <a:buNone/>
              <a:defRPr sz="3970" b="1"/>
            </a:lvl3pPr>
            <a:lvl4pPr marL="3023870" indent="0">
              <a:buNone/>
              <a:defRPr sz="3525" b="1"/>
            </a:lvl4pPr>
            <a:lvl5pPr marL="4031615" indent="0">
              <a:buNone/>
              <a:defRPr sz="3525" b="1"/>
            </a:lvl5pPr>
            <a:lvl6pPr marL="5039995" indent="0">
              <a:buNone/>
              <a:defRPr sz="3525" b="1"/>
            </a:lvl6pPr>
            <a:lvl7pPr marL="6047740" indent="0">
              <a:buNone/>
              <a:defRPr sz="3525" b="1"/>
            </a:lvl7pPr>
            <a:lvl8pPr marL="7055485" indent="0">
              <a:buNone/>
              <a:defRPr sz="3525" b="1"/>
            </a:lvl8pPr>
            <a:lvl9pPr marL="8063230" indent="0">
              <a:buNone/>
              <a:defRPr sz="3525"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5412730" y="5522763"/>
            <a:ext cx="4545413" cy="8123152"/>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F854423B-039D-4C33-9B6E-7926B375135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9F2CE28-2CA2-4FC5-8C1C-7509DD3B3BE0}"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F854423B-039D-4C33-9B6E-7926B375135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9F2CE28-2CA2-4FC5-8C1C-7509DD3B3BE0}"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854423B-039D-4C33-9B6E-7926B375135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9F2CE28-2CA2-4FC5-8C1C-7509DD3B3BE0}"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736455" y="1007957"/>
            <a:ext cx="3448388" cy="3527848"/>
          </a:xfrm>
        </p:spPr>
        <p:txBody>
          <a:bodyPr anchor="b"/>
          <a:lstStyle>
            <a:lvl1pPr>
              <a:defRPr sz="7055"/>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4545413" y="2176908"/>
            <a:ext cx="5412730" cy="10744538"/>
          </a:xfrm>
        </p:spPr>
        <p:txBody>
          <a:bodyPr/>
          <a:lstStyle>
            <a:lvl1pPr>
              <a:defRPr sz="7055"/>
            </a:lvl1pPr>
            <a:lvl2pPr>
              <a:defRPr sz="6175"/>
            </a:lvl2pPr>
            <a:lvl3pPr>
              <a:defRPr sz="5290"/>
            </a:lvl3pPr>
            <a:lvl4pPr>
              <a:defRPr sz="4410"/>
            </a:lvl4pPr>
            <a:lvl5pPr>
              <a:defRPr sz="4410"/>
            </a:lvl5pPr>
            <a:lvl6pPr>
              <a:defRPr sz="4410"/>
            </a:lvl6pPr>
            <a:lvl7pPr>
              <a:defRPr sz="4410"/>
            </a:lvl7pPr>
            <a:lvl8pPr>
              <a:defRPr sz="4410"/>
            </a:lvl8pPr>
            <a:lvl9pPr>
              <a:defRPr sz="441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736455" y="4535805"/>
            <a:ext cx="3448388" cy="8403140"/>
          </a:xfrm>
        </p:spPr>
        <p:txBody>
          <a:bodyPr/>
          <a:lstStyle>
            <a:lvl1pPr marL="0" indent="0">
              <a:buNone/>
              <a:defRPr sz="3525"/>
            </a:lvl1pPr>
            <a:lvl2pPr marL="1007745" indent="0">
              <a:buNone/>
              <a:defRPr sz="3085"/>
            </a:lvl2pPr>
            <a:lvl3pPr marL="2016125" indent="0">
              <a:buNone/>
              <a:defRPr sz="2645"/>
            </a:lvl3pPr>
            <a:lvl4pPr marL="3023870" indent="0">
              <a:buNone/>
              <a:defRPr sz="2205"/>
            </a:lvl4pPr>
            <a:lvl5pPr marL="4031615" indent="0">
              <a:buNone/>
              <a:defRPr sz="2205"/>
            </a:lvl5pPr>
            <a:lvl6pPr marL="5039995" indent="0">
              <a:buNone/>
              <a:defRPr sz="2205"/>
            </a:lvl6pPr>
            <a:lvl7pPr marL="6047740" indent="0">
              <a:buNone/>
              <a:defRPr sz="2205"/>
            </a:lvl7pPr>
            <a:lvl8pPr marL="7055485" indent="0">
              <a:buNone/>
              <a:defRPr sz="2205"/>
            </a:lvl8pPr>
            <a:lvl9pPr marL="8063230" indent="0">
              <a:buNone/>
              <a:defRPr sz="2205"/>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F854423B-039D-4C33-9B6E-7926B375135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9F2CE28-2CA2-4FC5-8C1C-7509DD3B3BE0}"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736455" y="1007957"/>
            <a:ext cx="3448388" cy="3527848"/>
          </a:xfrm>
        </p:spPr>
        <p:txBody>
          <a:bodyPr anchor="b"/>
          <a:lstStyle>
            <a:lvl1pPr>
              <a:defRPr sz="7055"/>
            </a:lvl1pPr>
          </a:lstStyle>
          <a:p>
            <a:r>
              <a:rPr lang="zh-CN" altLang="en-US"/>
              <a:t>单击此处编辑母版标题样式</a:t>
            </a:r>
            <a:endParaRPr lang="zh-CN" altLang="en-US"/>
          </a:p>
        </p:txBody>
      </p:sp>
      <p:sp>
        <p:nvSpPr>
          <p:cNvPr id="3" name="图片占位符 2"/>
          <p:cNvSpPr>
            <a:spLocks noGrp="1"/>
          </p:cNvSpPr>
          <p:nvPr>
            <p:ph type="pic" idx="1"/>
          </p:nvPr>
        </p:nvSpPr>
        <p:spPr>
          <a:xfrm>
            <a:off x="4545413" y="2176908"/>
            <a:ext cx="5412730" cy="10744538"/>
          </a:xfrm>
        </p:spPr>
        <p:txBody>
          <a:bodyPr/>
          <a:lstStyle>
            <a:lvl1pPr marL="0" indent="0">
              <a:buNone/>
              <a:defRPr sz="7055"/>
            </a:lvl1pPr>
            <a:lvl2pPr marL="1007745" indent="0">
              <a:buNone/>
              <a:defRPr sz="6175"/>
            </a:lvl2pPr>
            <a:lvl3pPr marL="2016125" indent="0">
              <a:buNone/>
              <a:defRPr sz="5290"/>
            </a:lvl3pPr>
            <a:lvl4pPr marL="3023870" indent="0">
              <a:buNone/>
              <a:defRPr sz="4410"/>
            </a:lvl4pPr>
            <a:lvl5pPr marL="4031615" indent="0">
              <a:buNone/>
              <a:defRPr sz="4410"/>
            </a:lvl5pPr>
            <a:lvl6pPr marL="5039995" indent="0">
              <a:buNone/>
              <a:defRPr sz="4410"/>
            </a:lvl6pPr>
            <a:lvl7pPr marL="6047740" indent="0">
              <a:buNone/>
              <a:defRPr sz="4410"/>
            </a:lvl7pPr>
            <a:lvl8pPr marL="7055485" indent="0">
              <a:buNone/>
              <a:defRPr sz="4410"/>
            </a:lvl8pPr>
            <a:lvl9pPr marL="8063230" indent="0">
              <a:buNone/>
              <a:defRPr sz="4410"/>
            </a:lvl9pPr>
          </a:lstStyle>
          <a:p>
            <a:endParaRPr lang="zh-CN" altLang="en-US"/>
          </a:p>
        </p:txBody>
      </p:sp>
      <p:sp>
        <p:nvSpPr>
          <p:cNvPr id="4" name="文本占位符 3"/>
          <p:cNvSpPr>
            <a:spLocks noGrp="1"/>
          </p:cNvSpPr>
          <p:nvPr>
            <p:ph type="body" sz="half" idx="2" hasCustomPrompt="1"/>
          </p:nvPr>
        </p:nvSpPr>
        <p:spPr>
          <a:xfrm>
            <a:off x="736455" y="4535805"/>
            <a:ext cx="3448388" cy="8403140"/>
          </a:xfrm>
        </p:spPr>
        <p:txBody>
          <a:bodyPr/>
          <a:lstStyle>
            <a:lvl1pPr marL="0" indent="0">
              <a:buNone/>
              <a:defRPr sz="3525"/>
            </a:lvl1pPr>
            <a:lvl2pPr marL="1007745" indent="0">
              <a:buNone/>
              <a:defRPr sz="3085"/>
            </a:lvl2pPr>
            <a:lvl3pPr marL="2016125" indent="0">
              <a:buNone/>
              <a:defRPr sz="2645"/>
            </a:lvl3pPr>
            <a:lvl4pPr marL="3023870" indent="0">
              <a:buNone/>
              <a:defRPr sz="2205"/>
            </a:lvl4pPr>
            <a:lvl5pPr marL="4031615" indent="0">
              <a:buNone/>
              <a:defRPr sz="2205"/>
            </a:lvl5pPr>
            <a:lvl6pPr marL="5039995" indent="0">
              <a:buNone/>
              <a:defRPr sz="2205"/>
            </a:lvl6pPr>
            <a:lvl7pPr marL="6047740" indent="0">
              <a:buNone/>
              <a:defRPr sz="2205"/>
            </a:lvl7pPr>
            <a:lvl8pPr marL="7055485" indent="0">
              <a:buNone/>
              <a:defRPr sz="2205"/>
            </a:lvl8pPr>
            <a:lvl9pPr marL="8063230" indent="0">
              <a:buNone/>
              <a:defRPr sz="2205"/>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F854423B-039D-4C33-9B6E-7926B375135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9F2CE28-2CA2-4FC5-8C1C-7509DD3B3BE0}"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735062" y="804967"/>
            <a:ext cx="9221689" cy="2922375"/>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735062" y="4024827"/>
            <a:ext cx="9221689" cy="9593089"/>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735062" y="14013399"/>
            <a:ext cx="2405658" cy="804965"/>
          </a:xfrm>
          <a:prstGeom prst="rect">
            <a:avLst/>
          </a:prstGeom>
        </p:spPr>
        <p:txBody>
          <a:bodyPr vert="horz" lIns="91440" tIns="45720" rIns="91440" bIns="45720" rtlCol="0" anchor="ctr"/>
          <a:lstStyle>
            <a:lvl1pPr algn="l">
              <a:defRPr sz="2645">
                <a:solidFill>
                  <a:schemeClr val="tx1">
                    <a:tint val="75000"/>
                  </a:schemeClr>
                </a:solidFill>
              </a:defRPr>
            </a:lvl1pPr>
          </a:lstStyle>
          <a:p>
            <a:fld id="{F854423B-039D-4C33-9B6E-7926B375135A}" type="datetimeFigureOut">
              <a:rPr lang="zh-CN" altLang="en-US" smtClean="0"/>
            </a:fld>
            <a:endParaRPr lang="zh-CN" altLang="en-US"/>
          </a:p>
        </p:txBody>
      </p:sp>
      <p:sp>
        <p:nvSpPr>
          <p:cNvPr id="5" name="页脚占位符 4"/>
          <p:cNvSpPr>
            <a:spLocks noGrp="1"/>
          </p:cNvSpPr>
          <p:nvPr>
            <p:ph type="ftr" sz="quarter" idx="3"/>
          </p:nvPr>
        </p:nvSpPr>
        <p:spPr>
          <a:xfrm>
            <a:off x="3541663" y="14013399"/>
            <a:ext cx="3608487" cy="804965"/>
          </a:xfrm>
          <a:prstGeom prst="rect">
            <a:avLst/>
          </a:prstGeom>
        </p:spPr>
        <p:txBody>
          <a:bodyPr vert="horz" lIns="91440" tIns="45720" rIns="91440" bIns="45720" rtlCol="0" anchor="ctr"/>
          <a:lstStyle>
            <a:lvl1pPr algn="ctr">
              <a:defRPr sz="2645">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7551093" y="14013399"/>
            <a:ext cx="2405658" cy="804965"/>
          </a:xfrm>
          <a:prstGeom prst="rect">
            <a:avLst/>
          </a:prstGeom>
        </p:spPr>
        <p:txBody>
          <a:bodyPr vert="horz" lIns="91440" tIns="45720" rIns="91440" bIns="45720" rtlCol="0" anchor="ctr"/>
          <a:lstStyle>
            <a:lvl1pPr algn="r">
              <a:defRPr sz="2645">
                <a:solidFill>
                  <a:schemeClr val="tx1">
                    <a:tint val="75000"/>
                  </a:schemeClr>
                </a:solidFill>
              </a:defRPr>
            </a:lvl1pPr>
          </a:lstStyle>
          <a:p>
            <a:fld id="{A9F2CE28-2CA2-4FC5-8C1C-7509DD3B3BE0}"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2016125" rtl="0" eaLnBrk="1" latinLnBrk="0" hangingPunct="1">
        <a:lnSpc>
          <a:spcPct val="90000"/>
        </a:lnSpc>
        <a:spcBef>
          <a:spcPct val="0"/>
        </a:spcBef>
        <a:buNone/>
        <a:defRPr sz="9700" kern="1200">
          <a:solidFill>
            <a:schemeClr val="tx1"/>
          </a:solidFill>
          <a:latin typeface="+mj-lt"/>
          <a:ea typeface="+mj-ea"/>
          <a:cs typeface="+mj-cs"/>
        </a:defRPr>
      </a:lvl1pPr>
    </p:titleStyle>
    <p:bodyStyle>
      <a:lvl1pPr marL="504190" indent="-504190" algn="l" defTabSz="2016125" rtl="0" eaLnBrk="1" latinLnBrk="0" hangingPunct="1">
        <a:lnSpc>
          <a:spcPct val="90000"/>
        </a:lnSpc>
        <a:spcBef>
          <a:spcPts val="2205"/>
        </a:spcBef>
        <a:buFont typeface="Arial" panose="020B0604020202020204" pitchFamily="34" charset="0"/>
        <a:buChar char="•"/>
        <a:defRPr sz="6175" kern="1200">
          <a:solidFill>
            <a:schemeClr val="tx1"/>
          </a:solidFill>
          <a:latin typeface="+mn-lt"/>
          <a:ea typeface="+mn-ea"/>
          <a:cs typeface="+mn-cs"/>
        </a:defRPr>
      </a:lvl1pPr>
      <a:lvl2pPr marL="1511935" indent="-504190" algn="l" defTabSz="2016125" rtl="0" eaLnBrk="1" latinLnBrk="0" hangingPunct="1">
        <a:lnSpc>
          <a:spcPct val="90000"/>
        </a:lnSpc>
        <a:spcBef>
          <a:spcPts val="1100"/>
        </a:spcBef>
        <a:buFont typeface="Arial" panose="020B0604020202020204" pitchFamily="34" charset="0"/>
        <a:buChar char="•"/>
        <a:defRPr sz="5290" kern="1200">
          <a:solidFill>
            <a:schemeClr val="tx1"/>
          </a:solidFill>
          <a:latin typeface="+mn-lt"/>
          <a:ea typeface="+mn-ea"/>
          <a:cs typeface="+mn-cs"/>
        </a:defRPr>
      </a:lvl2pPr>
      <a:lvl3pPr marL="2519680" indent="-504190" algn="l" defTabSz="2016125" rtl="0" eaLnBrk="1" latinLnBrk="0" hangingPunct="1">
        <a:lnSpc>
          <a:spcPct val="90000"/>
        </a:lnSpc>
        <a:spcBef>
          <a:spcPts val="1100"/>
        </a:spcBef>
        <a:buFont typeface="Arial" panose="020B0604020202020204" pitchFamily="34" charset="0"/>
        <a:buChar char="•"/>
        <a:defRPr sz="4410" kern="1200">
          <a:solidFill>
            <a:schemeClr val="tx1"/>
          </a:solidFill>
          <a:latin typeface="+mn-lt"/>
          <a:ea typeface="+mn-ea"/>
          <a:cs typeface="+mn-cs"/>
        </a:defRPr>
      </a:lvl3pPr>
      <a:lvl4pPr marL="3528060" indent="-504190" algn="l" defTabSz="2016125" rtl="0" eaLnBrk="1" latinLnBrk="0" hangingPunct="1">
        <a:lnSpc>
          <a:spcPct val="90000"/>
        </a:lnSpc>
        <a:spcBef>
          <a:spcPts val="1100"/>
        </a:spcBef>
        <a:buFont typeface="Arial" panose="020B0604020202020204" pitchFamily="34" charset="0"/>
        <a:buChar char="•"/>
        <a:defRPr sz="3970" kern="1200">
          <a:solidFill>
            <a:schemeClr val="tx1"/>
          </a:solidFill>
          <a:latin typeface="+mn-lt"/>
          <a:ea typeface="+mn-ea"/>
          <a:cs typeface="+mn-cs"/>
        </a:defRPr>
      </a:lvl4pPr>
      <a:lvl5pPr marL="4535805" indent="-504190" algn="l" defTabSz="2016125" rtl="0" eaLnBrk="1" latinLnBrk="0" hangingPunct="1">
        <a:lnSpc>
          <a:spcPct val="90000"/>
        </a:lnSpc>
        <a:spcBef>
          <a:spcPts val="1100"/>
        </a:spcBef>
        <a:buFont typeface="Arial" panose="020B0604020202020204" pitchFamily="34" charset="0"/>
        <a:buChar char="•"/>
        <a:defRPr sz="3970" kern="1200">
          <a:solidFill>
            <a:schemeClr val="tx1"/>
          </a:solidFill>
          <a:latin typeface="+mn-lt"/>
          <a:ea typeface="+mn-ea"/>
          <a:cs typeface="+mn-cs"/>
        </a:defRPr>
      </a:lvl5pPr>
      <a:lvl6pPr marL="5543550" indent="-504190" algn="l" defTabSz="2016125" rtl="0" eaLnBrk="1" latinLnBrk="0" hangingPunct="1">
        <a:lnSpc>
          <a:spcPct val="90000"/>
        </a:lnSpc>
        <a:spcBef>
          <a:spcPts val="1100"/>
        </a:spcBef>
        <a:buFont typeface="Arial" panose="020B0604020202020204" pitchFamily="34" charset="0"/>
        <a:buChar char="•"/>
        <a:defRPr sz="3970" kern="1200">
          <a:solidFill>
            <a:schemeClr val="tx1"/>
          </a:solidFill>
          <a:latin typeface="+mn-lt"/>
          <a:ea typeface="+mn-ea"/>
          <a:cs typeface="+mn-cs"/>
        </a:defRPr>
      </a:lvl6pPr>
      <a:lvl7pPr marL="6551930" indent="-504190" algn="l" defTabSz="2016125" rtl="0" eaLnBrk="1" latinLnBrk="0" hangingPunct="1">
        <a:lnSpc>
          <a:spcPct val="90000"/>
        </a:lnSpc>
        <a:spcBef>
          <a:spcPts val="1100"/>
        </a:spcBef>
        <a:buFont typeface="Arial" panose="020B0604020202020204" pitchFamily="34" charset="0"/>
        <a:buChar char="•"/>
        <a:defRPr sz="3970" kern="1200">
          <a:solidFill>
            <a:schemeClr val="tx1"/>
          </a:solidFill>
          <a:latin typeface="+mn-lt"/>
          <a:ea typeface="+mn-ea"/>
          <a:cs typeface="+mn-cs"/>
        </a:defRPr>
      </a:lvl7pPr>
      <a:lvl8pPr marL="7559675" indent="-504190" algn="l" defTabSz="2016125" rtl="0" eaLnBrk="1" latinLnBrk="0" hangingPunct="1">
        <a:lnSpc>
          <a:spcPct val="90000"/>
        </a:lnSpc>
        <a:spcBef>
          <a:spcPts val="1100"/>
        </a:spcBef>
        <a:buFont typeface="Arial" panose="020B0604020202020204" pitchFamily="34" charset="0"/>
        <a:buChar char="•"/>
        <a:defRPr sz="3970" kern="1200">
          <a:solidFill>
            <a:schemeClr val="tx1"/>
          </a:solidFill>
          <a:latin typeface="+mn-lt"/>
          <a:ea typeface="+mn-ea"/>
          <a:cs typeface="+mn-cs"/>
        </a:defRPr>
      </a:lvl8pPr>
      <a:lvl9pPr marL="8567420" indent="-504190" algn="l" defTabSz="2016125" rtl="0" eaLnBrk="1" latinLnBrk="0" hangingPunct="1">
        <a:lnSpc>
          <a:spcPct val="90000"/>
        </a:lnSpc>
        <a:spcBef>
          <a:spcPts val="1100"/>
        </a:spcBef>
        <a:buFont typeface="Arial" panose="020B0604020202020204" pitchFamily="34" charset="0"/>
        <a:buChar char="•"/>
        <a:defRPr sz="3970" kern="1200">
          <a:solidFill>
            <a:schemeClr val="tx1"/>
          </a:solidFill>
          <a:latin typeface="+mn-lt"/>
          <a:ea typeface="+mn-ea"/>
          <a:cs typeface="+mn-cs"/>
        </a:defRPr>
      </a:lvl9pPr>
    </p:bodyStyle>
    <p:otherStyle>
      <a:defPPr>
        <a:defRPr lang="zh-CN"/>
      </a:defPPr>
      <a:lvl1pPr marL="0" algn="l" defTabSz="2016125" rtl="0" eaLnBrk="1" latinLnBrk="0" hangingPunct="1">
        <a:defRPr sz="3970" kern="1200">
          <a:solidFill>
            <a:schemeClr val="tx1"/>
          </a:solidFill>
          <a:latin typeface="+mn-lt"/>
          <a:ea typeface="+mn-ea"/>
          <a:cs typeface="+mn-cs"/>
        </a:defRPr>
      </a:lvl1pPr>
      <a:lvl2pPr marL="1007745" algn="l" defTabSz="2016125" rtl="0" eaLnBrk="1" latinLnBrk="0" hangingPunct="1">
        <a:defRPr sz="3970" kern="1200">
          <a:solidFill>
            <a:schemeClr val="tx1"/>
          </a:solidFill>
          <a:latin typeface="+mn-lt"/>
          <a:ea typeface="+mn-ea"/>
          <a:cs typeface="+mn-cs"/>
        </a:defRPr>
      </a:lvl2pPr>
      <a:lvl3pPr marL="2016125" algn="l" defTabSz="2016125" rtl="0" eaLnBrk="1" latinLnBrk="0" hangingPunct="1">
        <a:defRPr sz="3970" kern="1200">
          <a:solidFill>
            <a:schemeClr val="tx1"/>
          </a:solidFill>
          <a:latin typeface="+mn-lt"/>
          <a:ea typeface="+mn-ea"/>
          <a:cs typeface="+mn-cs"/>
        </a:defRPr>
      </a:lvl3pPr>
      <a:lvl4pPr marL="3023870" algn="l" defTabSz="2016125" rtl="0" eaLnBrk="1" latinLnBrk="0" hangingPunct="1">
        <a:defRPr sz="3970" kern="1200">
          <a:solidFill>
            <a:schemeClr val="tx1"/>
          </a:solidFill>
          <a:latin typeface="+mn-lt"/>
          <a:ea typeface="+mn-ea"/>
          <a:cs typeface="+mn-cs"/>
        </a:defRPr>
      </a:lvl4pPr>
      <a:lvl5pPr marL="4031615" algn="l" defTabSz="2016125" rtl="0" eaLnBrk="1" latinLnBrk="0" hangingPunct="1">
        <a:defRPr sz="3970" kern="1200">
          <a:solidFill>
            <a:schemeClr val="tx1"/>
          </a:solidFill>
          <a:latin typeface="+mn-lt"/>
          <a:ea typeface="+mn-ea"/>
          <a:cs typeface="+mn-cs"/>
        </a:defRPr>
      </a:lvl5pPr>
      <a:lvl6pPr marL="5039995" algn="l" defTabSz="2016125" rtl="0" eaLnBrk="1" latinLnBrk="0" hangingPunct="1">
        <a:defRPr sz="3970" kern="1200">
          <a:solidFill>
            <a:schemeClr val="tx1"/>
          </a:solidFill>
          <a:latin typeface="+mn-lt"/>
          <a:ea typeface="+mn-ea"/>
          <a:cs typeface="+mn-cs"/>
        </a:defRPr>
      </a:lvl6pPr>
      <a:lvl7pPr marL="6047740" algn="l" defTabSz="2016125" rtl="0" eaLnBrk="1" latinLnBrk="0" hangingPunct="1">
        <a:defRPr sz="3970" kern="1200">
          <a:solidFill>
            <a:schemeClr val="tx1"/>
          </a:solidFill>
          <a:latin typeface="+mn-lt"/>
          <a:ea typeface="+mn-ea"/>
          <a:cs typeface="+mn-cs"/>
        </a:defRPr>
      </a:lvl7pPr>
      <a:lvl8pPr marL="7055485" algn="l" defTabSz="2016125" rtl="0" eaLnBrk="1" latinLnBrk="0" hangingPunct="1">
        <a:defRPr sz="3970" kern="1200">
          <a:solidFill>
            <a:schemeClr val="tx1"/>
          </a:solidFill>
          <a:latin typeface="+mn-lt"/>
          <a:ea typeface="+mn-ea"/>
          <a:cs typeface="+mn-cs"/>
        </a:defRPr>
      </a:lvl8pPr>
      <a:lvl9pPr marL="8063230" algn="l" defTabSz="2016125" rtl="0" eaLnBrk="1" latinLnBrk="0" hangingPunct="1">
        <a:defRPr sz="397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9" Type="http://schemas.openxmlformats.org/officeDocument/2006/relationships/tags" Target="../tags/tag9.xml"/><Relationship Id="rId80" Type="http://schemas.openxmlformats.org/officeDocument/2006/relationships/slideLayout" Target="../slideLayouts/slideLayout1.xml"/><Relationship Id="rId8" Type="http://schemas.openxmlformats.org/officeDocument/2006/relationships/tags" Target="../tags/tag8.xml"/><Relationship Id="rId79" Type="http://schemas.openxmlformats.org/officeDocument/2006/relationships/tags" Target="../tags/tag77.xml"/><Relationship Id="rId78" Type="http://schemas.openxmlformats.org/officeDocument/2006/relationships/tags" Target="../tags/tag76.xml"/><Relationship Id="rId77" Type="http://schemas.openxmlformats.org/officeDocument/2006/relationships/tags" Target="../tags/tag75.xml"/><Relationship Id="rId76" Type="http://schemas.openxmlformats.org/officeDocument/2006/relationships/tags" Target="../tags/tag74.xml"/><Relationship Id="rId75" Type="http://schemas.openxmlformats.org/officeDocument/2006/relationships/tags" Target="../tags/tag73.xml"/><Relationship Id="rId74" Type="http://schemas.openxmlformats.org/officeDocument/2006/relationships/tags" Target="../tags/tag72.xml"/><Relationship Id="rId73" Type="http://schemas.openxmlformats.org/officeDocument/2006/relationships/tags" Target="../tags/tag71.xml"/><Relationship Id="rId72" Type="http://schemas.openxmlformats.org/officeDocument/2006/relationships/tags" Target="../tags/tag70.xml"/><Relationship Id="rId71" Type="http://schemas.openxmlformats.org/officeDocument/2006/relationships/tags" Target="../tags/tag69.xml"/><Relationship Id="rId70" Type="http://schemas.openxmlformats.org/officeDocument/2006/relationships/tags" Target="../tags/tag68.xml"/><Relationship Id="rId7" Type="http://schemas.openxmlformats.org/officeDocument/2006/relationships/tags" Target="../tags/tag7.xml"/><Relationship Id="rId69" Type="http://schemas.openxmlformats.org/officeDocument/2006/relationships/tags" Target="../tags/tag67.xml"/><Relationship Id="rId68" Type="http://schemas.openxmlformats.org/officeDocument/2006/relationships/tags" Target="../tags/tag66.xml"/><Relationship Id="rId67" Type="http://schemas.openxmlformats.org/officeDocument/2006/relationships/tags" Target="../tags/tag65.xml"/><Relationship Id="rId66" Type="http://schemas.openxmlformats.org/officeDocument/2006/relationships/tags" Target="../tags/tag64.xml"/><Relationship Id="rId65" Type="http://schemas.openxmlformats.org/officeDocument/2006/relationships/tags" Target="../tags/tag63.xml"/><Relationship Id="rId64" Type="http://schemas.openxmlformats.org/officeDocument/2006/relationships/tags" Target="../tags/tag62.xml"/><Relationship Id="rId63" Type="http://schemas.openxmlformats.org/officeDocument/2006/relationships/tags" Target="../tags/tag61.xml"/><Relationship Id="rId62" Type="http://schemas.openxmlformats.org/officeDocument/2006/relationships/tags" Target="../tags/tag60.xml"/><Relationship Id="rId61" Type="http://schemas.openxmlformats.org/officeDocument/2006/relationships/tags" Target="../tags/tag59.xml"/><Relationship Id="rId60" Type="http://schemas.openxmlformats.org/officeDocument/2006/relationships/tags" Target="../tags/tag58.xml"/><Relationship Id="rId6" Type="http://schemas.openxmlformats.org/officeDocument/2006/relationships/tags" Target="../tags/tag6.xml"/><Relationship Id="rId59" Type="http://schemas.openxmlformats.org/officeDocument/2006/relationships/tags" Target="../tags/tag57.xml"/><Relationship Id="rId58" Type="http://schemas.openxmlformats.org/officeDocument/2006/relationships/tags" Target="../tags/tag56.xml"/><Relationship Id="rId57" Type="http://schemas.openxmlformats.org/officeDocument/2006/relationships/tags" Target="../tags/tag55.xml"/><Relationship Id="rId56" Type="http://schemas.openxmlformats.org/officeDocument/2006/relationships/tags" Target="../tags/tag54.xml"/><Relationship Id="rId55" Type="http://schemas.openxmlformats.org/officeDocument/2006/relationships/tags" Target="../tags/tag53.xml"/><Relationship Id="rId54" Type="http://schemas.openxmlformats.org/officeDocument/2006/relationships/tags" Target="../tags/tag52.xml"/><Relationship Id="rId53" Type="http://schemas.openxmlformats.org/officeDocument/2006/relationships/tags" Target="../tags/tag51.xml"/><Relationship Id="rId52" Type="http://schemas.openxmlformats.org/officeDocument/2006/relationships/tags" Target="../tags/tag50.xml"/><Relationship Id="rId51" Type="http://schemas.openxmlformats.org/officeDocument/2006/relationships/tags" Target="../tags/tag49.xml"/><Relationship Id="rId50" Type="http://schemas.openxmlformats.org/officeDocument/2006/relationships/tags" Target="../tags/tag48.xml"/><Relationship Id="rId5" Type="http://schemas.openxmlformats.org/officeDocument/2006/relationships/tags" Target="../tags/tag5.xml"/><Relationship Id="rId49" Type="http://schemas.openxmlformats.org/officeDocument/2006/relationships/tags" Target="../tags/tag47.xml"/><Relationship Id="rId48" Type="http://schemas.openxmlformats.org/officeDocument/2006/relationships/tags" Target="../tags/tag46.xml"/><Relationship Id="rId47" Type="http://schemas.openxmlformats.org/officeDocument/2006/relationships/tags" Target="../tags/tag45.xml"/><Relationship Id="rId46" Type="http://schemas.openxmlformats.org/officeDocument/2006/relationships/tags" Target="../tags/tag44.xml"/><Relationship Id="rId45" Type="http://schemas.openxmlformats.org/officeDocument/2006/relationships/tags" Target="../tags/tag43.xml"/><Relationship Id="rId44" Type="http://schemas.openxmlformats.org/officeDocument/2006/relationships/tags" Target="../tags/tag42.xml"/><Relationship Id="rId43" Type="http://schemas.openxmlformats.org/officeDocument/2006/relationships/tags" Target="../tags/tag41.xml"/><Relationship Id="rId42" Type="http://schemas.openxmlformats.org/officeDocument/2006/relationships/tags" Target="../tags/tag40.xml"/><Relationship Id="rId41" Type="http://schemas.openxmlformats.org/officeDocument/2006/relationships/tags" Target="../tags/tag39.xml"/><Relationship Id="rId40" Type="http://schemas.openxmlformats.org/officeDocument/2006/relationships/tags" Target="../tags/tag38.xml"/><Relationship Id="rId4" Type="http://schemas.openxmlformats.org/officeDocument/2006/relationships/tags" Target="../tags/tag4.xml"/><Relationship Id="rId39" Type="http://schemas.openxmlformats.org/officeDocument/2006/relationships/tags" Target="../tags/tag37.xml"/><Relationship Id="rId38" Type="http://schemas.openxmlformats.org/officeDocument/2006/relationships/tags" Target="../tags/tag36.xml"/><Relationship Id="rId37" Type="http://schemas.openxmlformats.org/officeDocument/2006/relationships/tags" Target="../tags/tag35.xml"/><Relationship Id="rId36" Type="http://schemas.openxmlformats.org/officeDocument/2006/relationships/tags" Target="../tags/tag34.xml"/><Relationship Id="rId35" Type="http://schemas.openxmlformats.org/officeDocument/2006/relationships/tags" Target="../tags/tag33.xml"/><Relationship Id="rId34" Type="http://schemas.openxmlformats.org/officeDocument/2006/relationships/tags" Target="../tags/tag32.xml"/><Relationship Id="rId33" Type="http://schemas.openxmlformats.org/officeDocument/2006/relationships/tags" Target="../tags/tag31.xml"/><Relationship Id="rId32" Type="http://schemas.openxmlformats.org/officeDocument/2006/relationships/tags" Target="../tags/tag30.xml"/><Relationship Id="rId31" Type="http://schemas.openxmlformats.org/officeDocument/2006/relationships/tags" Target="../tags/tag29.xml"/><Relationship Id="rId30" Type="http://schemas.openxmlformats.org/officeDocument/2006/relationships/tags" Target="../tags/tag28.xml"/><Relationship Id="rId3" Type="http://schemas.openxmlformats.org/officeDocument/2006/relationships/tags" Target="../tags/tag3.xml"/><Relationship Id="rId29" Type="http://schemas.openxmlformats.org/officeDocument/2006/relationships/tags" Target="../tags/tag27.xml"/><Relationship Id="rId28" Type="http://schemas.openxmlformats.org/officeDocument/2006/relationships/tags" Target="../tags/tag26.xml"/><Relationship Id="rId27" Type="http://schemas.openxmlformats.org/officeDocument/2006/relationships/tags" Target="../tags/tag25.xml"/><Relationship Id="rId26" Type="http://schemas.openxmlformats.org/officeDocument/2006/relationships/tags" Target="../tags/tag24.xml"/><Relationship Id="rId25" Type="http://schemas.openxmlformats.org/officeDocument/2006/relationships/tags" Target="../tags/tag23.xml"/><Relationship Id="rId24" Type="http://schemas.openxmlformats.org/officeDocument/2006/relationships/tags" Target="../tags/tag22.xml"/><Relationship Id="rId23" Type="http://schemas.openxmlformats.org/officeDocument/2006/relationships/tags" Target="../tags/tag21.xml"/><Relationship Id="rId22" Type="http://schemas.openxmlformats.org/officeDocument/2006/relationships/image" Target="../media/image14.svg"/><Relationship Id="rId21" Type="http://schemas.openxmlformats.org/officeDocument/2006/relationships/image" Target="../media/image13.png"/><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10607" y="2"/>
            <a:ext cx="10470598" cy="15119350"/>
          </a:xfrm>
          <a:prstGeom prst="rect">
            <a:avLst/>
          </a:prstGeom>
          <a:noFill/>
        </p:spPr>
        <p:txBody>
          <a:bodyPr wrap="square">
            <a:noAutofit/>
          </a:bodyPr>
          <a:lstStyle/>
          <a:p>
            <a:pPr eaLnBrk="0">
              <a:lnSpc>
                <a:spcPct val="106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6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6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6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6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6000"/>
              </a:lnSpc>
            </a:pPr>
            <a:r>
              <a:rPr lang="en-US" altLang="zh-CN" sz="1605" dirty="0">
                <a:solidFill>
                  <a:srgbClr val="000000"/>
                </a:solidFill>
                <a:latin typeface="Arial" panose="020B0604020202020204" pitchFamily="34" charset="0"/>
                <a:ea typeface="Arial" panose="020B0604020202020204" pitchFamily="34" charset="0"/>
              </a:rPr>
              <a:t> </a:t>
            </a:r>
            <a:endParaRPr lang="en-US" altLang="zh-CN" sz="1605" dirty="0">
              <a:solidFill>
                <a:srgbClr val="000000"/>
              </a:solidFill>
              <a:latin typeface="Arial" panose="020B0604020202020204" pitchFamily="34" charset="0"/>
              <a:ea typeface="Arial" panose="020B0604020202020204" pitchFamily="34" charset="0"/>
            </a:endParaRPr>
          </a:p>
          <a:p>
            <a:pPr eaLnBrk="0">
              <a:lnSpc>
                <a:spcPct val="106000"/>
              </a:lnSpc>
            </a:pPr>
            <a:endParaRPr lang="en-US" altLang="zh-CN" sz="1605" dirty="0">
              <a:solidFill>
                <a:srgbClr val="000000"/>
              </a:solidFill>
              <a:latin typeface="Arial" panose="020B0604020202020204" pitchFamily="34" charset="0"/>
              <a:ea typeface="Arial" panose="020B0604020202020204" pitchFamily="34" charset="0"/>
            </a:endParaRPr>
          </a:p>
          <a:p>
            <a:pPr eaLnBrk="0">
              <a:lnSpc>
                <a:spcPct val="106000"/>
              </a:lnSpc>
            </a:pPr>
            <a:endParaRPr lang="en-US" altLang="zh-CN" sz="1605" dirty="0">
              <a:solidFill>
                <a:srgbClr val="000000"/>
              </a:solidFill>
              <a:latin typeface="Arial" panose="020B0604020202020204" pitchFamily="34" charset="0"/>
              <a:ea typeface="Arial" panose="020B0604020202020204" pitchFamily="34" charset="0"/>
            </a:endParaRPr>
          </a:p>
          <a:p>
            <a:pPr eaLnBrk="0">
              <a:lnSpc>
                <a:spcPct val="106000"/>
              </a:lnSpc>
            </a:pPr>
            <a:endParaRPr lang="en-US" altLang="zh-CN" sz="1605" dirty="0">
              <a:solidFill>
                <a:srgbClr val="000000"/>
              </a:solidFill>
              <a:latin typeface="Arial" panose="020B0604020202020204" pitchFamily="34" charset="0"/>
              <a:ea typeface="Arial" panose="020B0604020202020204" pitchFamily="34" charset="0"/>
            </a:endParaRPr>
          </a:p>
          <a:p>
            <a:pPr eaLnBrk="0">
              <a:lnSpc>
                <a:spcPct val="106000"/>
              </a:lnSpc>
            </a:pPr>
            <a:endParaRPr lang="en-US" altLang="zh-CN" sz="1605" dirty="0">
              <a:solidFill>
                <a:srgbClr val="000000"/>
              </a:solidFill>
              <a:latin typeface="Arial" panose="020B0604020202020204" pitchFamily="34" charset="0"/>
              <a:ea typeface="Arial" panose="020B0604020202020204" pitchFamily="34" charset="0"/>
            </a:endParaRPr>
          </a:p>
          <a:p>
            <a:pPr eaLnBrk="0">
              <a:lnSpc>
                <a:spcPct val="106000"/>
              </a:lnSpc>
            </a:pPr>
            <a:endParaRPr lang="zh-CN" altLang="zh-CN" sz="1605" dirty="0">
              <a:solidFill>
                <a:srgbClr val="000000"/>
              </a:solidFill>
              <a:latin typeface="Arial" panose="020B0604020202020204" pitchFamily="34" charset="0"/>
              <a:ea typeface="Arial" panose="020B0604020202020204" pitchFamily="34" charset="0"/>
            </a:endParaRPr>
          </a:p>
          <a:p>
            <a:pPr algn="ctr" eaLnBrk="0">
              <a:lnSpc>
                <a:spcPts val="6305"/>
              </a:lnSpc>
              <a:spcBef>
                <a:spcPts val="1465"/>
              </a:spcBef>
            </a:pPr>
            <a:r>
              <a:rPr lang="zh-CN" altLang="en-US" sz="3970" dirty="0">
                <a:ln w="9525" cap="flat" cmpd="sng" algn="ctr">
                  <a:solidFill>
                    <a:srgbClr val="000000"/>
                  </a:solidFill>
                  <a:prstDash val="solid"/>
                  <a:miter lim="0"/>
                </a:ln>
                <a:solidFill>
                  <a:srgbClr val="000000"/>
                </a:solidFill>
                <a:latin typeface="Arial" panose="020B0604020202020204" pitchFamily="34" charset="0"/>
                <a:ea typeface="宋体" panose="02010600030101010101" pitchFamily="2" charset="-122"/>
                <a:cs typeface="宋体" panose="02010600030101010101" pitchFamily="2" charset="-122"/>
              </a:rPr>
              <a:t>石家庄市栾城区西营乡</a:t>
            </a:r>
            <a:r>
              <a:rPr lang="zh-CN" altLang="zh-CN" sz="3970" dirty="0">
                <a:ln w="9525" cap="flat" cmpd="sng" algn="ctr">
                  <a:solidFill>
                    <a:srgbClr val="000000"/>
                  </a:solidFill>
                  <a:prstDash val="solid"/>
                  <a:miter lim="0"/>
                </a:ln>
                <a:solidFill>
                  <a:srgbClr val="000000"/>
                </a:solidFill>
                <a:latin typeface="Arial" panose="020B0604020202020204" pitchFamily="34" charset="0"/>
                <a:ea typeface="宋体" panose="02010600030101010101" pitchFamily="2" charset="-122"/>
                <a:cs typeface="宋体" panose="02010600030101010101" pitchFamily="2" charset="-122"/>
              </a:rPr>
              <a:t>国土空间总体规划</a:t>
            </a:r>
            <a:endParaRPr lang="en-US" altLang="zh-CN" sz="3970" dirty="0">
              <a:ln w="9525" cap="flat" cmpd="sng" algn="ctr">
                <a:solidFill>
                  <a:srgbClr val="000000"/>
                </a:solidFill>
                <a:prstDash val="solid"/>
                <a:miter lim="0"/>
              </a:ln>
              <a:solidFill>
                <a:srgbClr val="000000"/>
              </a:solidFill>
              <a:latin typeface="Arial" panose="020B0604020202020204" pitchFamily="34" charset="0"/>
              <a:ea typeface="宋体" panose="02010600030101010101" pitchFamily="2" charset="-122"/>
              <a:cs typeface="宋体" panose="02010600030101010101" pitchFamily="2" charset="-122"/>
            </a:endParaRPr>
          </a:p>
          <a:p>
            <a:pPr algn="ctr" eaLnBrk="0">
              <a:lnSpc>
                <a:spcPts val="6305"/>
              </a:lnSpc>
              <a:spcBef>
                <a:spcPts val="1465"/>
              </a:spcBef>
            </a:pPr>
            <a:r>
              <a:rPr lang="zh-CN" altLang="zh-CN" sz="3970" spc="76" dirty="0">
                <a:ln w="9525" cap="flat" cmpd="sng" algn="ctr">
                  <a:solidFill>
                    <a:srgbClr val="000000"/>
                  </a:solidFill>
                  <a:prstDash val="solid"/>
                  <a:miter lim="0"/>
                </a:ln>
                <a:solidFill>
                  <a:srgbClr val="000000"/>
                </a:solidFill>
                <a:latin typeface="Arial" panose="020B0604020202020204" pitchFamily="34" charset="0"/>
                <a:ea typeface="宋体" panose="02010600030101010101" pitchFamily="2" charset="-122"/>
                <a:cs typeface="宋体" panose="02010600030101010101" pitchFamily="2" charset="-122"/>
              </a:rPr>
              <a:t>（</a:t>
            </a:r>
            <a:r>
              <a:rPr lang="en-US" altLang="zh-CN" sz="3970" spc="76" dirty="0">
                <a:solidFill>
                  <a:srgbClr val="000000"/>
                </a:solidFill>
                <a:latin typeface="Times New Roman" panose="02020603050405020304" pitchFamily="18" charset="0"/>
                <a:ea typeface="Times New Roman" panose="02020603050405020304" pitchFamily="18" charset="0"/>
              </a:rPr>
              <a:t>2021—2035 </a:t>
            </a:r>
            <a:r>
              <a:rPr lang="zh-CN" altLang="zh-CN" sz="3970" spc="76" dirty="0">
                <a:ln w="9525" cap="flat" cmpd="sng" algn="ctr">
                  <a:solidFill>
                    <a:srgbClr val="000000"/>
                  </a:solidFill>
                  <a:prstDash val="solid"/>
                  <a:miter lim="0"/>
                </a:ln>
                <a:solidFill>
                  <a:srgbClr val="000000"/>
                </a:solidFill>
                <a:latin typeface="Arial" panose="020B0604020202020204" pitchFamily="34" charset="0"/>
                <a:ea typeface="宋体" panose="02010600030101010101" pitchFamily="2" charset="-122"/>
                <a:cs typeface="宋体" panose="02010600030101010101" pitchFamily="2" charset="-122"/>
              </a:rPr>
              <a:t>年）</a:t>
            </a:r>
            <a:endParaRPr lang="zh-CN" altLang="zh-CN" sz="1605" dirty="0">
              <a:solidFill>
                <a:srgbClr val="000000"/>
              </a:solidFill>
              <a:latin typeface="Arial" panose="020B0604020202020204" pitchFamily="34" charset="0"/>
              <a:ea typeface="Arial" panose="020B0604020202020204" pitchFamily="34" charset="0"/>
            </a:endParaRPr>
          </a:p>
          <a:p>
            <a:pPr algn="ctr" eaLnBrk="0">
              <a:lnSpc>
                <a:spcPts val="6305"/>
              </a:lnSpc>
              <a:spcBef>
                <a:spcPts val="1465"/>
              </a:spcBef>
            </a:pPr>
            <a:r>
              <a:rPr lang="zh-CN" altLang="zh-CN" sz="3360" spc="76" dirty="0">
                <a:ln w="9525" cap="flat" cmpd="sng" algn="ctr">
                  <a:solidFill>
                    <a:srgbClr val="000000"/>
                  </a:solidFill>
                  <a:prstDash val="solid"/>
                  <a:miter lim="0"/>
                </a:ln>
                <a:solidFill>
                  <a:srgbClr val="000000"/>
                </a:solidFill>
                <a:latin typeface="Arial" panose="020B0604020202020204" pitchFamily="34" charset="0"/>
                <a:ea typeface="宋体" panose="02010600030101010101" pitchFamily="2" charset="-122"/>
                <a:cs typeface="宋体" panose="02010600030101010101" pitchFamily="2" charset="-122"/>
              </a:rPr>
              <a:t>草案公示</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1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1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1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1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1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1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2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2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2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2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2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2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2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2000"/>
              </a:lnSpc>
            </a:pPr>
            <a:r>
              <a:rPr lang="en-US" altLang="zh-CN" sz="1605" dirty="0">
                <a:solidFill>
                  <a:srgbClr val="000000"/>
                </a:solidFill>
                <a:latin typeface="Arial" panose="020B0604020202020204" pitchFamily="34" charset="0"/>
                <a:ea typeface="Arial" panose="020B0604020202020204" pitchFamily="34" charset="0"/>
              </a:rPr>
              <a:t> </a:t>
            </a:r>
            <a:endParaRPr lang="en-US" altLang="zh-CN" sz="1605" dirty="0">
              <a:solidFill>
                <a:srgbClr val="000000"/>
              </a:solidFill>
              <a:latin typeface="Arial" panose="020B0604020202020204" pitchFamily="34" charset="0"/>
              <a:ea typeface="Arial" panose="020B0604020202020204" pitchFamily="34" charset="0"/>
            </a:endParaRPr>
          </a:p>
          <a:p>
            <a:pPr eaLnBrk="0">
              <a:lnSpc>
                <a:spcPct val="102000"/>
              </a:lnSpc>
            </a:pP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2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2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2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2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2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eaLnBrk="0">
              <a:lnSpc>
                <a:spcPct val="102000"/>
              </a:lnSpc>
            </a:pPr>
            <a:r>
              <a:rPr lang="en-US" altLang="zh-CN" sz="1605" dirty="0">
                <a:solidFill>
                  <a:srgbClr val="000000"/>
                </a:solidFill>
                <a:latin typeface="Arial" panose="020B0604020202020204" pitchFamily="34" charset="0"/>
                <a:ea typeface="Arial" panose="020B0604020202020204" pitchFamily="34" charset="0"/>
              </a:rPr>
              <a:t>    </a:t>
            </a:r>
            <a:endParaRPr lang="zh-CN" altLang="zh-CN" sz="1605" dirty="0">
              <a:solidFill>
                <a:srgbClr val="000000"/>
              </a:solidFill>
              <a:latin typeface="Arial" panose="020B0604020202020204" pitchFamily="34" charset="0"/>
              <a:ea typeface="Arial" panose="020B0604020202020204" pitchFamily="34" charset="0"/>
            </a:endParaRPr>
          </a:p>
          <a:p>
            <a:pPr algn="ctr" eaLnBrk="0">
              <a:lnSpc>
                <a:spcPct val="150000"/>
              </a:lnSpc>
            </a:pPr>
            <a:r>
              <a:rPr lang="zh-CN" altLang="en-US" sz="2140" dirty="0">
                <a:solidFill>
                  <a:srgbClr val="000000"/>
                </a:solidFill>
                <a:latin typeface="宋体" panose="02010600030101010101" pitchFamily="2" charset="-122"/>
                <a:ea typeface="宋体" panose="02010600030101010101" pitchFamily="2" charset="-122"/>
                <a:cs typeface="宋体" panose="02010600030101010101" pitchFamily="2" charset="-122"/>
              </a:rPr>
              <a:t>石家庄市栾城区西营乡</a:t>
            </a:r>
            <a:r>
              <a:rPr lang="zh-CN" altLang="zh-CN" sz="2140" dirty="0">
                <a:solidFill>
                  <a:srgbClr val="000000"/>
                </a:solidFill>
                <a:latin typeface="宋体" panose="02010600030101010101" pitchFamily="2" charset="-122"/>
                <a:ea typeface="宋体" panose="02010600030101010101" pitchFamily="2" charset="-122"/>
                <a:cs typeface="宋体" panose="02010600030101010101" pitchFamily="2" charset="-122"/>
              </a:rPr>
              <a:t>人民政府</a:t>
            </a:r>
            <a:endParaRPr lang="zh-CN" altLang="zh-CN" sz="2140" dirty="0">
              <a:solidFill>
                <a:srgbClr val="000000"/>
              </a:solidFill>
              <a:latin typeface="宋体" panose="02010600030101010101" pitchFamily="2" charset="-122"/>
              <a:ea typeface="宋体" panose="02010600030101010101" pitchFamily="2" charset="-122"/>
            </a:endParaRPr>
          </a:p>
          <a:p>
            <a:pPr algn="ctr" eaLnBrk="0">
              <a:lnSpc>
                <a:spcPct val="150000"/>
              </a:lnSpc>
            </a:pPr>
            <a:r>
              <a:rPr lang="en-US" altLang="zh-CN" sz="2140" dirty="0">
                <a:solidFill>
                  <a:srgbClr val="000000"/>
                </a:solidFill>
                <a:latin typeface="宋体" panose="02010600030101010101" pitchFamily="2" charset="-122"/>
                <a:ea typeface="宋体" panose="02010600030101010101" pitchFamily="2" charset="-122"/>
              </a:rPr>
              <a:t>2025</a:t>
            </a:r>
            <a:r>
              <a:rPr lang="zh-CN" altLang="zh-CN" sz="2140" dirty="0">
                <a:solidFill>
                  <a:srgbClr val="000000"/>
                </a:solidFill>
                <a:latin typeface="宋体" panose="02010600030101010101" pitchFamily="2" charset="-122"/>
                <a:ea typeface="宋体" panose="02010600030101010101" pitchFamily="2" charset="-122"/>
              </a:rPr>
              <a:t>年</a:t>
            </a:r>
            <a:r>
              <a:rPr lang="en-US" altLang="zh-CN" sz="2140" dirty="0">
                <a:solidFill>
                  <a:srgbClr val="000000"/>
                </a:solidFill>
                <a:latin typeface="宋体" panose="02010600030101010101" pitchFamily="2" charset="-122"/>
                <a:ea typeface="宋体" panose="02010600030101010101" pitchFamily="2" charset="-122"/>
              </a:rPr>
              <a:t>5</a:t>
            </a:r>
            <a:r>
              <a:rPr lang="zh-CN" altLang="zh-CN" sz="2140" dirty="0">
                <a:solidFill>
                  <a:srgbClr val="000000"/>
                </a:solidFill>
                <a:latin typeface="宋体" panose="02010600030101010101" pitchFamily="2" charset="-122"/>
                <a:ea typeface="宋体" panose="02010600030101010101" pitchFamily="2" charset="-122"/>
              </a:rPr>
              <a:t>月</a:t>
            </a:r>
            <a:endParaRPr lang="zh-CN" altLang="zh-CN" sz="2140" dirty="0">
              <a:solidFill>
                <a:srgbClr val="000000"/>
              </a:solidFill>
              <a:latin typeface="宋体" panose="02010600030101010101" pitchFamily="2" charset="-122"/>
              <a:ea typeface="宋体" panose="02010600030101010101" pitchFamily="2" charset="-122"/>
            </a:endParaRPr>
          </a:p>
          <a:p>
            <a:pPr algn="ctr" eaLnBrk="0">
              <a:lnSpc>
                <a:spcPct val="95000"/>
              </a:lnSpc>
              <a:spcBef>
                <a:spcPts val="10"/>
              </a:spcBef>
            </a:pPr>
            <a:r>
              <a:rPr lang="en-US" altLang="zh-CN" sz="2670" spc="-8" dirty="0">
                <a:solidFill>
                  <a:srgbClr val="000000"/>
                </a:solidFill>
                <a:latin typeface="楷体" panose="02010609060101010101" pitchFamily="49" charset="-122"/>
                <a:ea typeface="Arial" panose="020B0604020202020204" pitchFamily="34" charset="0"/>
                <a:cs typeface="楷体" panose="02010609060101010101" pitchFamily="49" charset="-122"/>
              </a:rPr>
              <a:t> </a:t>
            </a:r>
            <a:endParaRPr lang="zh-CN" altLang="zh-CN" sz="1605" dirty="0">
              <a:solidFill>
                <a:srgbClr val="000000"/>
              </a:solidFill>
              <a:latin typeface="Arial" panose="020B0604020202020204" pitchFamily="34" charset="0"/>
              <a:ea typeface="Arial" panose="020B0604020202020204" pitchFamily="34" charset="0"/>
            </a:endParaRPr>
          </a:p>
          <a:p>
            <a:pPr algn="ctr" eaLnBrk="0">
              <a:lnSpc>
                <a:spcPct val="95000"/>
              </a:lnSpc>
              <a:spcBef>
                <a:spcPts val="10"/>
              </a:spcBef>
            </a:pPr>
            <a:r>
              <a:rPr lang="en-US" altLang="zh-CN" sz="2670" spc="-8" dirty="0">
                <a:solidFill>
                  <a:srgbClr val="000000"/>
                </a:solidFill>
                <a:latin typeface="楷体" panose="02010609060101010101" pitchFamily="49" charset="-122"/>
                <a:ea typeface="Arial" panose="020B0604020202020204" pitchFamily="34" charset="0"/>
                <a:cs typeface="楷体" panose="02010609060101010101" pitchFamily="49" charset="-122"/>
              </a:rPr>
              <a:t> </a:t>
            </a:r>
            <a:endParaRPr lang="zh-CN" altLang="zh-CN" sz="1605" dirty="0">
              <a:solidFill>
                <a:srgbClr val="000000"/>
              </a:solidFill>
              <a:latin typeface="Arial" panose="020B0604020202020204" pitchFamily="34" charset="0"/>
              <a:ea typeface="Arial" panose="020B0604020202020204" pitchFamily="34" charset="0"/>
            </a:endParaRPr>
          </a:p>
          <a:p>
            <a:pPr algn="just" eaLnBrk="0">
              <a:lnSpc>
                <a:spcPct val="95000"/>
              </a:lnSpc>
              <a:spcBef>
                <a:spcPts val="10"/>
              </a:spcBef>
            </a:pPr>
            <a:endParaRPr lang="zh-CN" altLang="zh-CN" sz="1605" dirty="0">
              <a:solidFill>
                <a:srgbClr val="000000"/>
              </a:solidFill>
              <a:latin typeface="Arial" panose="020B0604020202020204" pitchFamily="34" charset="0"/>
              <a:ea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323897" y="1371844"/>
            <a:ext cx="10258278" cy="750205"/>
          </a:xfrm>
          <a:prstGeom prst="rect">
            <a:avLst/>
          </a:prstGeom>
          <a:noFill/>
        </p:spPr>
        <p:txBody>
          <a:bodyPr wrap="square" rtlCol="0">
            <a:spAutoFit/>
          </a:bodyPr>
          <a:lstStyle/>
          <a:p>
            <a:pPr algn="ctr" defTabSz="1396365">
              <a:defRPr/>
            </a:pPr>
            <a:r>
              <a:rPr lang="en-US" altLang="zh-CN" sz="4275" b="1" kern="0" dirty="0">
                <a:latin typeface="微软雅黑" panose="020B0503020204020204" charset="-122"/>
                <a:ea typeface="微软雅黑" panose="020B0503020204020204" charset="-122"/>
              </a:rPr>
              <a:t>公 示 公 告</a:t>
            </a:r>
            <a:endParaRPr lang="en-US" altLang="zh-CN" sz="4275" b="1" kern="0" dirty="0">
              <a:latin typeface="微软雅黑" panose="020B0503020204020204" charset="-122"/>
              <a:ea typeface="微软雅黑" panose="020B0503020204020204" charset="-122"/>
            </a:endParaRPr>
          </a:p>
        </p:txBody>
      </p:sp>
      <p:sp>
        <p:nvSpPr>
          <p:cNvPr id="3" name="文本框 2"/>
          <p:cNvSpPr txBox="1"/>
          <p:nvPr/>
        </p:nvSpPr>
        <p:spPr>
          <a:xfrm>
            <a:off x="1140215" y="2516823"/>
            <a:ext cx="8760401" cy="10836910"/>
          </a:xfrm>
          <a:prstGeom prst="rect">
            <a:avLst/>
          </a:prstGeom>
          <a:noFill/>
        </p:spPr>
        <p:txBody>
          <a:bodyPr wrap="square" rtlCol="0">
            <a:spAutoFit/>
          </a:bodyPr>
          <a:lstStyle/>
          <a:p>
            <a:pPr indent="620395">
              <a:lnSpc>
                <a:spcPct val="150000"/>
              </a:lnSpc>
            </a:pPr>
            <a:r>
              <a:rPr lang="zh-CN" altLang="en-US" sz="2445" dirty="0"/>
              <a:t>建立“多规合一”的国土空间规划体系并监督实施是党中央、国务院作出的重大决策部署。按照上级统一安排，</a:t>
            </a:r>
            <a:r>
              <a:rPr lang="zh-CN" altLang="en-US" sz="2445" dirty="0">
                <a:sym typeface="+mn-ea"/>
              </a:rPr>
              <a:t>西营乡</a:t>
            </a:r>
            <a:r>
              <a:rPr lang="zh-CN" altLang="en-US" sz="2445" dirty="0"/>
              <a:t>人民政府组织编制了《石家庄市栾城区西营乡国土空间总体规划（2021-2035年）》（以下简称《规划》）。</a:t>
            </a:r>
            <a:endParaRPr lang="zh-CN" altLang="en-US" sz="2445" dirty="0"/>
          </a:p>
          <a:p>
            <a:pPr indent="620395">
              <a:lnSpc>
                <a:spcPct val="150000"/>
              </a:lnSpc>
            </a:pPr>
            <a:r>
              <a:rPr lang="zh-CN" altLang="en-US" sz="2445" dirty="0"/>
              <a:t>为进一步提高《规划》的科学性和可实施性，现就《规划》予以公示，广泛征求社会各界意见建议。</a:t>
            </a:r>
            <a:endParaRPr lang="zh-CN" altLang="en-US" sz="2445" dirty="0"/>
          </a:p>
          <a:p>
            <a:pPr indent="620395">
              <a:lnSpc>
                <a:spcPct val="150000"/>
              </a:lnSpc>
            </a:pPr>
            <a:r>
              <a:rPr lang="zh-CN" altLang="en-US" sz="2445" dirty="0"/>
              <a:t>一、公示时间</a:t>
            </a:r>
            <a:endParaRPr lang="zh-CN" altLang="en-US" sz="2445" dirty="0"/>
          </a:p>
          <a:p>
            <a:pPr indent="620395">
              <a:lnSpc>
                <a:spcPct val="150000"/>
              </a:lnSpc>
            </a:pPr>
            <a:r>
              <a:rPr lang="zh-CN" altLang="en-US" sz="2445" dirty="0">
                <a:solidFill>
                  <a:schemeClr val="tx1"/>
                </a:solidFill>
              </a:rPr>
              <a:t>202</a:t>
            </a:r>
            <a:r>
              <a:rPr lang="en-US" altLang="zh-CN" sz="2445" dirty="0">
                <a:solidFill>
                  <a:schemeClr val="tx1"/>
                </a:solidFill>
              </a:rPr>
              <a:t>5</a:t>
            </a:r>
            <a:r>
              <a:rPr lang="zh-CN" altLang="en-US" sz="2445" dirty="0">
                <a:solidFill>
                  <a:schemeClr val="tx1"/>
                </a:solidFill>
              </a:rPr>
              <a:t>年</a:t>
            </a:r>
            <a:r>
              <a:rPr lang="en-US" altLang="zh-CN" sz="2445" dirty="0">
                <a:solidFill>
                  <a:schemeClr val="tx1"/>
                </a:solidFill>
              </a:rPr>
              <a:t> 5 </a:t>
            </a:r>
            <a:r>
              <a:rPr lang="zh-CN" altLang="en-US" sz="2445" dirty="0">
                <a:solidFill>
                  <a:schemeClr val="tx1"/>
                </a:solidFill>
              </a:rPr>
              <a:t>月 </a:t>
            </a:r>
            <a:r>
              <a:rPr lang="en-US" altLang="zh-CN" sz="2445" dirty="0">
                <a:solidFill>
                  <a:schemeClr val="tx1"/>
                </a:solidFill>
              </a:rPr>
              <a:t>26 </a:t>
            </a:r>
            <a:r>
              <a:rPr lang="zh-CN" altLang="en-US" sz="2445" dirty="0">
                <a:solidFill>
                  <a:schemeClr val="tx1"/>
                </a:solidFill>
              </a:rPr>
              <a:t>日-202</a:t>
            </a:r>
            <a:r>
              <a:rPr lang="en-US" altLang="zh-CN" sz="2445" dirty="0">
                <a:solidFill>
                  <a:schemeClr val="tx1"/>
                </a:solidFill>
              </a:rPr>
              <a:t>5</a:t>
            </a:r>
            <a:r>
              <a:rPr lang="zh-CN" altLang="en-US" sz="2445" dirty="0">
                <a:solidFill>
                  <a:schemeClr val="tx1"/>
                </a:solidFill>
              </a:rPr>
              <a:t>年 </a:t>
            </a:r>
            <a:r>
              <a:rPr lang="en-US" altLang="zh-CN" sz="2445" dirty="0">
                <a:solidFill>
                  <a:schemeClr val="tx1"/>
                </a:solidFill>
              </a:rPr>
              <a:t>6 </a:t>
            </a:r>
            <a:r>
              <a:rPr lang="zh-CN" altLang="en-US" sz="2445" dirty="0">
                <a:solidFill>
                  <a:schemeClr val="tx1"/>
                </a:solidFill>
              </a:rPr>
              <a:t>月 </a:t>
            </a:r>
            <a:r>
              <a:rPr lang="en-US" altLang="zh-CN" sz="2445" dirty="0">
                <a:solidFill>
                  <a:schemeClr val="tx1"/>
                </a:solidFill>
              </a:rPr>
              <a:t>26 </a:t>
            </a:r>
            <a:r>
              <a:rPr lang="zh-CN" altLang="en-US" sz="2445" dirty="0">
                <a:solidFill>
                  <a:schemeClr val="tx1"/>
                </a:solidFill>
              </a:rPr>
              <a:t>日，为期30日。</a:t>
            </a:r>
            <a:endParaRPr lang="zh-CN" altLang="en-US" sz="2445" dirty="0">
              <a:solidFill>
                <a:schemeClr val="tx1"/>
              </a:solidFill>
            </a:endParaRPr>
          </a:p>
          <a:p>
            <a:pPr indent="620395">
              <a:lnSpc>
                <a:spcPct val="150000"/>
              </a:lnSpc>
            </a:pPr>
            <a:r>
              <a:rPr lang="zh-CN" altLang="en-US" sz="2445" dirty="0"/>
              <a:t>二、公示方式</a:t>
            </a:r>
            <a:endParaRPr lang="zh-CN" altLang="en-US" sz="2445" dirty="0"/>
          </a:p>
          <a:p>
            <a:pPr indent="620395">
              <a:lnSpc>
                <a:spcPct val="150000"/>
              </a:lnSpc>
            </a:pPr>
            <a:r>
              <a:rPr lang="zh-CN" altLang="en-US" sz="2445" dirty="0">
                <a:sym typeface="+mn-ea"/>
              </a:rPr>
              <a:t>1、</a:t>
            </a:r>
            <a:r>
              <a:rPr lang="zh-CN" altLang="en-US" sz="2445" dirty="0"/>
              <a:t>石家庄市栾城区人民政府网站</a:t>
            </a:r>
            <a:endParaRPr lang="en-US" altLang="zh-CN" sz="2445" dirty="0"/>
          </a:p>
          <a:p>
            <a:pPr indent="620395">
              <a:lnSpc>
                <a:spcPct val="150000"/>
              </a:lnSpc>
            </a:pPr>
            <a:r>
              <a:rPr lang="zh-CN" altLang="en-US" sz="2445" dirty="0"/>
              <a:t>（网址</a:t>
            </a:r>
            <a:r>
              <a:rPr lang="en-US" altLang="zh-CN" sz="2445" dirty="0"/>
              <a:t>: http://www.luancheng.gov.cn/ </a:t>
            </a:r>
            <a:r>
              <a:rPr lang="zh-CN" altLang="en-US" sz="2445" dirty="0"/>
              <a:t>）。</a:t>
            </a:r>
            <a:endParaRPr lang="zh-CN" altLang="en-US" sz="2445" dirty="0"/>
          </a:p>
          <a:p>
            <a:pPr indent="620395">
              <a:lnSpc>
                <a:spcPct val="150000"/>
              </a:lnSpc>
            </a:pPr>
            <a:r>
              <a:rPr lang="en-US" altLang="zh-CN" sz="2445" dirty="0"/>
              <a:t>2</a:t>
            </a:r>
            <a:r>
              <a:rPr lang="zh-CN" altLang="zh-CN" sz="2445" dirty="0"/>
              <a:t>、</a:t>
            </a:r>
            <a:r>
              <a:rPr lang="zh-CN" altLang="en-US" sz="2445" dirty="0">
                <a:sym typeface="+mn-ea"/>
              </a:rPr>
              <a:t>栾城区</a:t>
            </a:r>
            <a:r>
              <a:rPr lang="zh-CN" altLang="zh-CN" sz="2445" dirty="0"/>
              <a:t>西营乡人民政府公示栏</a:t>
            </a:r>
            <a:endParaRPr lang="zh-CN" altLang="en-US" sz="2445" dirty="0"/>
          </a:p>
          <a:p>
            <a:pPr indent="620395">
              <a:lnSpc>
                <a:spcPct val="150000"/>
              </a:lnSpc>
            </a:pPr>
            <a:r>
              <a:rPr lang="zh-CN" altLang="en-US" sz="2445" dirty="0"/>
              <a:t>三、反馈途径</a:t>
            </a:r>
            <a:endParaRPr lang="zh-CN" altLang="en-US" sz="2445" dirty="0"/>
          </a:p>
          <a:p>
            <a:pPr indent="620395">
              <a:lnSpc>
                <a:spcPct val="150000"/>
              </a:lnSpc>
            </a:pPr>
            <a:r>
              <a:rPr lang="zh-CN" altLang="en-US" sz="2445" dirty="0"/>
              <a:t>社会各界意见建议可通过电子邮件和电话反馈两种方式。</a:t>
            </a:r>
            <a:endParaRPr lang="zh-CN" altLang="en-US" sz="2445" dirty="0"/>
          </a:p>
          <a:p>
            <a:pPr indent="620395">
              <a:lnSpc>
                <a:spcPct val="150000"/>
              </a:lnSpc>
            </a:pPr>
            <a:r>
              <a:rPr lang="zh-CN" altLang="en-US" sz="2445" dirty="0"/>
              <a:t>1、电子邮箱：</a:t>
            </a:r>
            <a:r>
              <a:rPr lang="en-US" altLang="zh-CN" sz="2445" dirty="0"/>
              <a:t>xyxtds@126.com</a:t>
            </a:r>
            <a:r>
              <a:rPr lang="zh-CN" altLang="en-US" sz="2445" dirty="0"/>
              <a:t>邮件标题请注明“</a:t>
            </a:r>
            <a:r>
              <a:rPr lang="en-US" altLang="zh-CN" sz="2445" dirty="0"/>
              <a:t>《</a:t>
            </a:r>
            <a:r>
              <a:rPr lang="zh-CN" altLang="en-US" sz="2445" dirty="0"/>
              <a:t>石家庄市栾城区西营乡国土空间总体规划（</a:t>
            </a:r>
            <a:r>
              <a:rPr lang="en-US" altLang="zh-CN" sz="2445" dirty="0"/>
              <a:t>2021-2035</a:t>
            </a:r>
            <a:r>
              <a:rPr lang="zh-CN" altLang="en-US" sz="2445" dirty="0"/>
              <a:t>年）</a:t>
            </a:r>
            <a:r>
              <a:rPr lang="en-US" altLang="zh-CN" sz="2445" dirty="0"/>
              <a:t>》</a:t>
            </a:r>
            <a:r>
              <a:rPr lang="zh-CN" altLang="en-US" sz="2445" dirty="0"/>
              <a:t>反馈意见”字样。</a:t>
            </a:r>
            <a:endParaRPr lang="zh-CN" altLang="en-US" sz="2445" dirty="0"/>
          </a:p>
          <a:p>
            <a:pPr indent="620395">
              <a:lnSpc>
                <a:spcPct val="150000"/>
              </a:lnSpc>
            </a:pPr>
            <a:r>
              <a:rPr lang="zh-CN" altLang="en-US" sz="2445" dirty="0"/>
              <a:t>2、联系电话：王康峰</a:t>
            </a:r>
            <a:r>
              <a:rPr lang="zh-CN" altLang="en-US" sz="2445" dirty="0">
                <a:solidFill>
                  <a:schemeClr val="tx1"/>
                </a:solidFill>
              </a:rPr>
              <a:t>  </a:t>
            </a:r>
            <a:r>
              <a:rPr lang="en-US" altLang="zh-CN" sz="2445" dirty="0">
                <a:solidFill>
                  <a:schemeClr val="tx1"/>
                </a:solidFill>
              </a:rPr>
              <a:t>13582366777</a:t>
            </a:r>
            <a:r>
              <a:rPr lang="en-US" altLang="zh-CN" sz="2445" dirty="0"/>
              <a:t>                             </a:t>
            </a:r>
            <a:endParaRPr lang="en-US" altLang="zh-CN" sz="2445" dirty="0"/>
          </a:p>
          <a:p>
            <a:pPr indent="620395">
              <a:lnSpc>
                <a:spcPct val="150000"/>
              </a:lnSpc>
            </a:pPr>
            <a:endParaRPr lang="zh-CN" altLang="en-US" sz="2445"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 name="圆角矩形 5"/>
          <p:cNvSpPr/>
          <p:nvPr/>
        </p:nvSpPr>
        <p:spPr>
          <a:xfrm>
            <a:off x="258763" y="874643"/>
            <a:ext cx="10172699" cy="14003408"/>
          </a:xfrm>
          <a:prstGeom prst="roundRect">
            <a:avLst>
              <a:gd name="adj" fmla="val 41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tx1"/>
              </a:solidFill>
            </a:endParaRPr>
          </a:p>
        </p:txBody>
      </p:sp>
      <p:sp>
        <p:nvSpPr>
          <p:cNvPr id="7" name="文本框 6"/>
          <p:cNvSpPr txBox="1"/>
          <p:nvPr/>
        </p:nvSpPr>
        <p:spPr>
          <a:xfrm>
            <a:off x="466214" y="219971"/>
            <a:ext cx="9757799" cy="507831"/>
          </a:xfrm>
          <a:prstGeom prst="rect">
            <a:avLst/>
          </a:prstGeom>
          <a:noFill/>
        </p:spPr>
        <p:txBody>
          <a:bodyPr wrap="none" rtlCol="0" anchor="ctr">
            <a:spAutoFit/>
          </a:bodyPr>
          <a:lstStyle/>
          <a:p>
            <a:pPr algn="ctr"/>
            <a:r>
              <a:rPr lang="zh-CN" altLang="en-US" sz="2700" b="1" dirty="0">
                <a:solidFill>
                  <a:schemeClr val="bg1"/>
                </a:solidFill>
                <a:latin typeface="黑体" panose="02010600030101010101" pitchFamily="49" charset="-122"/>
                <a:ea typeface="黑体" panose="02010600030101010101" pitchFamily="49" charset="-122"/>
              </a:rPr>
              <a:t>石家庄市栾城区西营乡国土空间总体规划（</a:t>
            </a:r>
            <a:r>
              <a:rPr lang="en-US" altLang="zh-CN" sz="2700" b="1" dirty="0">
                <a:solidFill>
                  <a:schemeClr val="bg1"/>
                </a:solidFill>
                <a:latin typeface="黑体" panose="02010600030101010101" pitchFamily="49" charset="-122"/>
                <a:ea typeface="黑体" panose="02010600030101010101" pitchFamily="49" charset="-122"/>
              </a:rPr>
              <a:t>2021-2035</a:t>
            </a:r>
            <a:r>
              <a:rPr lang="zh-CN" altLang="en-US" sz="2700" b="1" dirty="0">
                <a:solidFill>
                  <a:schemeClr val="bg1"/>
                </a:solidFill>
                <a:latin typeface="黑体" panose="02010600030101010101" pitchFamily="49" charset="-122"/>
                <a:ea typeface="黑体" panose="02010600030101010101" pitchFamily="49" charset="-122"/>
              </a:rPr>
              <a:t>年）公示</a:t>
            </a:r>
            <a:endParaRPr lang="zh-CN" altLang="en-US" sz="2700" b="1" dirty="0">
              <a:solidFill>
                <a:schemeClr val="bg1"/>
              </a:solidFill>
              <a:latin typeface="黑体" panose="02010600030101010101" pitchFamily="49" charset="-122"/>
              <a:ea typeface="黑体" panose="02010600030101010101" pitchFamily="49" charset="-122"/>
            </a:endParaRPr>
          </a:p>
        </p:txBody>
      </p:sp>
      <p:grpSp>
        <p:nvGrpSpPr>
          <p:cNvPr id="14" name="组合 13"/>
          <p:cNvGrpSpPr/>
          <p:nvPr/>
        </p:nvGrpSpPr>
        <p:grpSpPr>
          <a:xfrm>
            <a:off x="495066" y="1471158"/>
            <a:ext cx="4851400" cy="2554545"/>
            <a:chOff x="320691" y="1351722"/>
            <a:chExt cx="4851400" cy="2554545"/>
          </a:xfrm>
        </p:grpSpPr>
        <p:sp>
          <p:nvSpPr>
            <p:cNvPr id="9" name="文本框 8"/>
            <p:cNvSpPr txBox="1"/>
            <p:nvPr/>
          </p:nvSpPr>
          <p:spPr>
            <a:xfrm>
              <a:off x="572786" y="1351722"/>
              <a:ext cx="4599305" cy="2554545"/>
            </a:xfrm>
            <a:prstGeom prst="rect">
              <a:avLst/>
            </a:prstGeom>
            <a:noFill/>
          </p:spPr>
          <p:txBody>
            <a:bodyPr wrap="square" rtlCol="0">
              <a:spAutoFit/>
            </a:bodyPr>
            <a:lstStyle/>
            <a:p>
              <a:pPr>
                <a:lnSpc>
                  <a:spcPct val="150000"/>
                </a:lnSpc>
              </a:pPr>
              <a:r>
                <a:rPr lang="zh-CN" altLang="en-US" sz="2000" b="1" dirty="0">
                  <a:solidFill>
                    <a:schemeClr val="accent1"/>
                  </a:solidFill>
                  <a:latin typeface="微软雅黑" panose="020B0503020204020204" charset="-122"/>
                  <a:ea typeface="微软雅黑" panose="020B0503020204020204" charset="-122"/>
                </a:rPr>
                <a:t>规划范围与期限</a:t>
              </a:r>
              <a:endParaRPr lang="en-US" altLang="zh-CN" sz="2000" b="1" dirty="0">
                <a:solidFill>
                  <a:schemeClr val="accent1"/>
                </a:solidFill>
                <a:latin typeface="微软雅黑" panose="020B0503020204020204" charset="-122"/>
                <a:ea typeface="微软雅黑" panose="020B0503020204020204" charset="-122"/>
              </a:endParaRPr>
            </a:p>
            <a:p>
              <a:pPr indent="0" fontAlgn="auto">
                <a:lnSpc>
                  <a:spcPct val="150000"/>
                </a:lnSpc>
                <a:spcBef>
                  <a:spcPts val="600"/>
                </a:spcBef>
              </a:pPr>
              <a:r>
                <a:rPr lang="en-US" altLang="zh-CN" sz="1600" b="1" dirty="0">
                  <a:solidFill>
                    <a:schemeClr val="tx1"/>
                  </a:solidFill>
                  <a:latin typeface="微软雅黑" panose="020B0503020204020204" charset="-122"/>
                  <a:ea typeface="微软雅黑" panose="020B0503020204020204" charset="-122"/>
                </a:rPr>
                <a:t>· </a:t>
              </a:r>
              <a:r>
                <a:rPr lang="zh-CN" altLang="en-US" sz="1600" dirty="0">
                  <a:latin typeface="微软雅黑" panose="020B0503020204020204" charset="-122"/>
                  <a:ea typeface="微软雅黑" panose="020B0503020204020204" charset="-122"/>
                  <a:sym typeface="+mn-ea"/>
                </a:rPr>
                <a:t>规划范围为</a:t>
              </a:r>
              <a:r>
                <a:rPr lang="zh-CN" altLang="en-US" sz="1600" dirty="0">
                  <a:solidFill>
                    <a:srgbClr val="000000"/>
                  </a:solidFill>
                  <a:latin typeface="微软雅黑" panose="020B0503020204020204" charset="-122"/>
                  <a:ea typeface="微软雅黑" panose="020B0503020204020204" charset="-122"/>
                  <a:sym typeface="+mn-ea"/>
                </a:rPr>
                <a:t>西营乡行政辖区，</a:t>
              </a:r>
              <a:endParaRPr lang="en-US" altLang="zh-CN" sz="1600" dirty="0">
                <a:solidFill>
                  <a:srgbClr val="000000"/>
                </a:solidFill>
                <a:latin typeface="微软雅黑" panose="020B0503020204020204" charset="-122"/>
                <a:ea typeface="微软雅黑" panose="020B0503020204020204" charset="-122"/>
                <a:sym typeface="+mn-ea"/>
              </a:endParaRPr>
            </a:p>
            <a:p>
              <a:pPr indent="0" fontAlgn="auto">
                <a:lnSpc>
                  <a:spcPct val="150000"/>
                </a:lnSpc>
                <a:spcBef>
                  <a:spcPts val="600"/>
                </a:spcBef>
              </a:pPr>
              <a:r>
                <a:rPr lang="en-US" altLang="zh-CN" sz="1600" dirty="0">
                  <a:solidFill>
                    <a:srgbClr val="000000"/>
                  </a:solidFill>
                  <a:latin typeface="微软雅黑" panose="020B0503020204020204" charset="-122"/>
                  <a:ea typeface="微软雅黑" panose="020B0503020204020204" charset="-122"/>
                  <a:sym typeface="+mn-ea"/>
                </a:rPr>
                <a:t>  </a:t>
              </a:r>
              <a:r>
                <a:rPr lang="zh-CN" altLang="en-US" sz="1600" dirty="0">
                  <a:latin typeface="微软雅黑" panose="020B0503020204020204" charset="-122"/>
                  <a:ea typeface="微软雅黑" panose="020B0503020204020204" charset="-122"/>
                </a:rPr>
                <a:t>包括乡域和乡政府驻地两个层次</a:t>
              </a:r>
              <a:r>
                <a:rPr lang="zh-CN" altLang="en-US" sz="1600" dirty="0">
                  <a:solidFill>
                    <a:schemeClr val="tx1"/>
                  </a:solidFill>
                  <a:latin typeface="微软雅黑" panose="020B0503020204020204" charset="-122"/>
                  <a:ea typeface="微软雅黑" panose="020B0503020204020204" charset="-122"/>
                </a:rPr>
                <a:t>。</a:t>
              </a:r>
              <a:endParaRPr lang="zh-CN" altLang="en-US" sz="1600" dirty="0">
                <a:solidFill>
                  <a:schemeClr val="tx1"/>
                </a:solidFill>
                <a:latin typeface="微软雅黑" panose="020B0503020204020204" charset="-122"/>
                <a:ea typeface="微软雅黑" panose="020B0503020204020204" charset="-122"/>
              </a:endParaRPr>
            </a:p>
            <a:p>
              <a:pPr>
                <a:lnSpc>
                  <a:spcPct val="150000"/>
                </a:lnSpc>
              </a:pPr>
              <a:r>
                <a:rPr lang="en-US" altLang="zh-CN" sz="1600" b="1" dirty="0">
                  <a:solidFill>
                    <a:schemeClr val="tx1"/>
                  </a:solidFill>
                  <a:latin typeface="微软雅黑" panose="020B0503020204020204" charset="-122"/>
                  <a:ea typeface="微软雅黑" panose="020B0503020204020204" charset="-122"/>
                </a:rPr>
                <a:t>· </a:t>
              </a:r>
              <a:r>
                <a:rPr lang="zh-CN" altLang="en-US" sz="1600" dirty="0">
                  <a:latin typeface="微软雅黑" panose="020B0503020204020204" charset="-122"/>
                  <a:ea typeface="微软雅黑" panose="020B0503020204020204" charset="-122"/>
                </a:rPr>
                <a:t>规划期限为</a:t>
              </a:r>
              <a:r>
                <a:rPr lang="en-US" altLang="zh-CN" sz="1600" dirty="0">
                  <a:latin typeface="微软雅黑" panose="020B0503020204020204" charset="-122"/>
                  <a:ea typeface="微软雅黑" panose="020B0503020204020204" charset="-122"/>
                </a:rPr>
                <a:t>2021-2035</a:t>
              </a:r>
              <a:r>
                <a:rPr lang="zh-CN" altLang="en-US" sz="1600" dirty="0">
                  <a:latin typeface="微软雅黑" panose="020B0503020204020204" charset="-122"/>
                  <a:ea typeface="微软雅黑" panose="020B0503020204020204" charset="-122"/>
                </a:rPr>
                <a:t>年。</a:t>
              </a:r>
              <a:endParaRPr lang="zh-CN" altLang="en-US" sz="1600" dirty="0">
                <a:latin typeface="微软雅黑" panose="020B0503020204020204" charset="-122"/>
                <a:ea typeface="微软雅黑" panose="020B0503020204020204" charset="-122"/>
              </a:endParaRPr>
            </a:p>
            <a:p>
              <a:pPr>
                <a:lnSpc>
                  <a:spcPct val="150000"/>
                </a:lnSpc>
              </a:pPr>
              <a:r>
                <a:rPr lang="en-US" altLang="zh-CN" sz="1600" dirty="0">
                  <a:latin typeface="微软雅黑" panose="020B0503020204020204" charset="-122"/>
                  <a:ea typeface="微软雅黑" panose="020B0503020204020204" charset="-122"/>
                </a:rPr>
                <a:t>  </a:t>
              </a:r>
              <a:r>
                <a:rPr lang="zh-CN" altLang="en-US" sz="1600" dirty="0">
                  <a:latin typeface="微软雅黑" panose="020B0503020204020204" charset="-122"/>
                  <a:ea typeface="微软雅黑" panose="020B0503020204020204" charset="-122"/>
                </a:rPr>
                <a:t>近期至</a:t>
              </a:r>
              <a:r>
                <a:rPr lang="en-US" altLang="zh-CN" sz="1600" dirty="0">
                  <a:latin typeface="微软雅黑" panose="020B0503020204020204" charset="-122"/>
                  <a:ea typeface="微软雅黑" panose="020B0503020204020204" charset="-122"/>
                </a:rPr>
                <a:t>2025</a:t>
              </a:r>
              <a:r>
                <a:rPr lang="zh-CN" altLang="en-US" sz="1600" dirty="0">
                  <a:latin typeface="微软雅黑" panose="020B0503020204020204" charset="-122"/>
                  <a:ea typeface="微软雅黑" panose="020B0503020204020204" charset="-122"/>
                </a:rPr>
                <a:t>年；</a:t>
              </a:r>
              <a:endParaRPr lang="zh-CN" altLang="en-US" sz="1600" dirty="0">
                <a:latin typeface="微软雅黑" panose="020B0503020204020204" charset="-122"/>
                <a:ea typeface="微软雅黑" panose="020B0503020204020204" charset="-122"/>
              </a:endParaRPr>
            </a:p>
            <a:p>
              <a:pPr>
                <a:lnSpc>
                  <a:spcPct val="150000"/>
                </a:lnSpc>
              </a:pPr>
              <a:r>
                <a:rPr lang="en-US" altLang="zh-CN" sz="1600" dirty="0">
                  <a:latin typeface="微软雅黑" panose="020B0503020204020204" charset="-122"/>
                  <a:ea typeface="微软雅黑" panose="020B0503020204020204" charset="-122"/>
                </a:rPr>
                <a:t>  </a:t>
              </a:r>
              <a:r>
                <a:rPr lang="zh-CN" altLang="en-US" sz="1600" dirty="0">
                  <a:latin typeface="微软雅黑" panose="020B0503020204020204" charset="-122"/>
                  <a:ea typeface="微软雅黑" panose="020B0503020204020204" charset="-122"/>
                </a:rPr>
                <a:t>远景展望至</a:t>
              </a:r>
              <a:r>
                <a:rPr lang="en-US" altLang="zh-CN" sz="1600" dirty="0">
                  <a:latin typeface="微软雅黑" panose="020B0503020204020204" charset="-122"/>
                  <a:ea typeface="微软雅黑" panose="020B0503020204020204" charset="-122"/>
                </a:rPr>
                <a:t>2050</a:t>
              </a:r>
              <a:r>
                <a:rPr lang="zh-CN" altLang="en-US" sz="1600" dirty="0">
                  <a:latin typeface="微软雅黑" panose="020B0503020204020204" charset="-122"/>
                  <a:ea typeface="微软雅黑" panose="020B0503020204020204" charset="-122"/>
                </a:rPr>
                <a:t>年。</a:t>
              </a:r>
              <a:endParaRPr lang="zh-CN" altLang="en-US" sz="1600" dirty="0">
                <a:latin typeface="微软雅黑" panose="020B0503020204020204" charset="-122"/>
                <a:ea typeface="微软雅黑" panose="020B0503020204020204" charset="-122"/>
              </a:endParaRPr>
            </a:p>
          </p:txBody>
        </p:sp>
        <p:sp>
          <p:nvSpPr>
            <p:cNvPr id="11" name="矩形 10"/>
            <p:cNvSpPr/>
            <p:nvPr/>
          </p:nvSpPr>
          <p:spPr>
            <a:xfrm>
              <a:off x="320691" y="1396092"/>
              <a:ext cx="252000" cy="400110"/>
            </a:xfrm>
            <a:prstGeom prst="rect">
              <a:avLst/>
            </a:prstGeom>
            <a:solidFill>
              <a:schemeClr val="accent1"/>
            </a:solidFill>
            <a:effectLst>
              <a:outerShdw dist="38100" dir="2700000" algn="tl" rotWithShape="0">
                <a:schemeClr val="accent1">
                  <a:lumMod val="60000"/>
                  <a:lumOff val="40000"/>
                </a:schemeClr>
              </a:outerShdw>
            </a:effectLst>
          </p:spPr>
          <p:txBody>
            <a:bodyPr wrap="square" lIns="91440" tIns="45720" rIns="91440" bIns="45720" anchor="ctr">
              <a:spAutoFit/>
            </a:bodyPr>
            <a:lstStyle/>
            <a:p>
              <a:pPr algn="ctr"/>
              <a:r>
                <a:rPr lang="en-US" altLang="zh-CN" sz="2000" b="1" cap="none" spc="0" dirty="0">
                  <a:ln w="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1</a:t>
              </a:r>
              <a:endParaRPr lang="zh-CN" altLang="en-US" sz="2000" b="1" cap="none" spc="0" dirty="0">
                <a:ln w="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endParaRPr>
            </a:p>
          </p:txBody>
        </p:sp>
      </p:grpSp>
      <p:grpSp>
        <p:nvGrpSpPr>
          <p:cNvPr id="20" name="组合 19"/>
          <p:cNvGrpSpPr/>
          <p:nvPr/>
        </p:nvGrpSpPr>
        <p:grpSpPr>
          <a:xfrm>
            <a:off x="495300" y="4291330"/>
            <a:ext cx="5702300" cy="499745"/>
            <a:chOff x="320691" y="1351722"/>
            <a:chExt cx="5702421" cy="499624"/>
          </a:xfrm>
        </p:grpSpPr>
        <p:sp>
          <p:nvSpPr>
            <p:cNvPr id="21" name="文本框 20"/>
            <p:cNvSpPr txBox="1"/>
            <p:nvPr/>
          </p:nvSpPr>
          <p:spPr>
            <a:xfrm>
              <a:off x="572691" y="1351722"/>
              <a:ext cx="5450421" cy="499624"/>
            </a:xfrm>
            <a:prstGeom prst="rect">
              <a:avLst/>
            </a:prstGeom>
            <a:noFill/>
          </p:spPr>
          <p:txBody>
            <a:bodyPr wrap="square" rtlCol="0">
              <a:spAutoFit/>
            </a:bodyPr>
            <a:lstStyle/>
            <a:p>
              <a:pPr>
                <a:lnSpc>
                  <a:spcPct val="150000"/>
                </a:lnSpc>
              </a:pPr>
              <a:r>
                <a:rPr lang="zh-CN" altLang="en-US" sz="2000" b="1" dirty="0">
                  <a:solidFill>
                    <a:schemeClr val="accent1"/>
                  </a:solidFill>
                  <a:latin typeface="微软雅黑" panose="020B0503020204020204" charset="-122"/>
                  <a:ea typeface="微软雅黑" panose="020B0503020204020204" charset="-122"/>
                </a:rPr>
                <a:t>规划目标</a:t>
              </a:r>
              <a:endParaRPr lang="en-US" altLang="zh-CN" sz="2000" b="1" dirty="0">
                <a:solidFill>
                  <a:schemeClr val="accent1"/>
                </a:solidFill>
                <a:latin typeface="微软雅黑" panose="020B0503020204020204" charset="-122"/>
                <a:ea typeface="微软雅黑" panose="020B0503020204020204" charset="-122"/>
              </a:endParaRPr>
            </a:p>
          </p:txBody>
        </p:sp>
        <p:sp>
          <p:nvSpPr>
            <p:cNvPr id="22" name="矩形 21"/>
            <p:cNvSpPr/>
            <p:nvPr/>
          </p:nvSpPr>
          <p:spPr>
            <a:xfrm>
              <a:off x="320691" y="1396092"/>
              <a:ext cx="252000" cy="400110"/>
            </a:xfrm>
            <a:prstGeom prst="rect">
              <a:avLst/>
            </a:prstGeom>
            <a:solidFill>
              <a:schemeClr val="accent1"/>
            </a:solidFill>
            <a:effectLst>
              <a:outerShdw dist="38100" dir="2700000" algn="tl" rotWithShape="0">
                <a:schemeClr val="accent1">
                  <a:lumMod val="60000"/>
                  <a:lumOff val="40000"/>
                </a:schemeClr>
              </a:outerShdw>
            </a:effectLst>
          </p:spPr>
          <p:txBody>
            <a:bodyPr wrap="square" lIns="91440" tIns="45720" rIns="91440" bIns="45720" anchor="ctr">
              <a:spAutoFit/>
            </a:bodyPr>
            <a:lstStyle/>
            <a:p>
              <a:pPr algn="ctr"/>
              <a:r>
                <a:rPr lang="en-US" altLang="zh-CN" sz="2000" b="1" dirty="0">
                  <a:ln w="0"/>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2</a:t>
              </a:r>
              <a:endParaRPr lang="zh-CN" altLang="en-US" sz="2000" b="1" cap="none" spc="0" dirty="0">
                <a:ln w="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endParaRPr>
            </a:p>
          </p:txBody>
        </p:sp>
      </p:grpSp>
      <p:grpSp>
        <p:nvGrpSpPr>
          <p:cNvPr id="8" name="组合 7"/>
          <p:cNvGrpSpPr/>
          <p:nvPr/>
        </p:nvGrpSpPr>
        <p:grpSpPr>
          <a:xfrm>
            <a:off x="495300" y="5029200"/>
            <a:ext cx="9706610" cy="2760345"/>
            <a:chOff x="780" y="7700"/>
            <a:chExt cx="15286" cy="4347"/>
          </a:xfrm>
        </p:grpSpPr>
        <p:sp>
          <p:nvSpPr>
            <p:cNvPr id="23" name="矩形 22"/>
            <p:cNvSpPr/>
            <p:nvPr/>
          </p:nvSpPr>
          <p:spPr>
            <a:xfrm>
              <a:off x="780" y="7700"/>
              <a:ext cx="4957" cy="1134"/>
            </a:xfrm>
            <a:prstGeom prst="rect">
              <a:avLst/>
            </a:prstGeom>
            <a:solidFill>
              <a:srgbClr val="81B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微软雅黑" panose="020B0503020204020204" charset="-122"/>
                  <a:ea typeface="微软雅黑" panose="020B0503020204020204" charset="-122"/>
                </a:rPr>
                <a:t>立足</a:t>
              </a:r>
              <a:r>
                <a:rPr lang="en-US" altLang="zh-CN" b="1" dirty="0">
                  <a:latin typeface="微软雅黑" panose="020B0503020204020204" charset="-122"/>
                  <a:ea typeface="微软雅黑" panose="020B0503020204020204" charset="-122"/>
                </a:rPr>
                <a:t>-2025</a:t>
              </a:r>
              <a:r>
                <a:rPr lang="zh-CN" altLang="en-US" b="1" dirty="0">
                  <a:latin typeface="微软雅黑" panose="020B0503020204020204" charset="-122"/>
                  <a:ea typeface="微软雅黑" panose="020B0503020204020204" charset="-122"/>
                </a:rPr>
                <a:t>年</a:t>
              </a:r>
              <a:endParaRPr lang="zh-CN" altLang="en-US" b="1" dirty="0">
                <a:latin typeface="微软雅黑" panose="020B0503020204020204" charset="-122"/>
                <a:ea typeface="微软雅黑" panose="020B0503020204020204" charset="-122"/>
              </a:endParaRPr>
            </a:p>
          </p:txBody>
        </p:sp>
        <p:sp>
          <p:nvSpPr>
            <p:cNvPr id="24" name="矩形 23"/>
            <p:cNvSpPr/>
            <p:nvPr/>
          </p:nvSpPr>
          <p:spPr>
            <a:xfrm>
              <a:off x="5738" y="7700"/>
              <a:ext cx="5095" cy="1134"/>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微软雅黑" panose="020B0503020204020204" charset="-122"/>
                  <a:ea typeface="微软雅黑" panose="020B0503020204020204" charset="-122"/>
                </a:rPr>
                <a:t>展望</a:t>
              </a:r>
              <a:r>
                <a:rPr lang="en-US" altLang="zh-CN" b="1" dirty="0">
                  <a:latin typeface="微软雅黑" panose="020B0503020204020204" charset="-122"/>
                  <a:ea typeface="微软雅黑" panose="020B0503020204020204" charset="-122"/>
                </a:rPr>
                <a:t>-2035</a:t>
              </a:r>
              <a:r>
                <a:rPr lang="zh-CN" altLang="en-US" b="1" dirty="0">
                  <a:latin typeface="微软雅黑" panose="020B0503020204020204" charset="-122"/>
                  <a:ea typeface="微软雅黑" panose="020B0503020204020204" charset="-122"/>
                </a:rPr>
                <a:t>年</a:t>
              </a:r>
              <a:endParaRPr lang="zh-CN" altLang="en-US" b="1" dirty="0">
                <a:latin typeface="微软雅黑" panose="020B0503020204020204" charset="-122"/>
                <a:ea typeface="微软雅黑" panose="020B0503020204020204" charset="-122"/>
              </a:endParaRPr>
            </a:p>
          </p:txBody>
        </p:sp>
        <p:sp>
          <p:nvSpPr>
            <p:cNvPr id="25" name="矩形 24"/>
            <p:cNvSpPr/>
            <p:nvPr/>
          </p:nvSpPr>
          <p:spPr>
            <a:xfrm>
              <a:off x="780" y="8834"/>
              <a:ext cx="4957" cy="3213"/>
            </a:xfrm>
            <a:prstGeom prst="rect">
              <a:avLst/>
            </a:prstGeom>
            <a:solidFill>
              <a:srgbClr val="80B3DD">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lnSpc>
                  <a:spcPct val="150000"/>
                </a:lnSpc>
                <a:buFont typeface="Arial" panose="020B0604020202020204" pitchFamily="34" charset="0"/>
                <a:buChar char="•"/>
              </a:pPr>
              <a:r>
                <a:rPr lang="zh-CN" altLang="en-US" sz="1600" dirty="0">
                  <a:solidFill>
                    <a:schemeClr val="tx1"/>
                  </a:solidFill>
                  <a:latin typeface="微软雅黑" panose="020B0503020204020204" charset="-122"/>
                  <a:ea typeface="微软雅黑" panose="020B0503020204020204" charset="-122"/>
                  <a:sym typeface="+mn-ea"/>
                </a:rPr>
                <a:t>生态环境和耕地得到有效保护</a:t>
              </a:r>
              <a:r>
                <a:rPr lang="en-US" altLang="zh-CN" sz="1600" dirty="0">
                  <a:solidFill>
                    <a:schemeClr val="tx1"/>
                  </a:solidFill>
                  <a:latin typeface="微软雅黑" panose="020B0503020204020204" charset="-122"/>
                  <a:ea typeface="微软雅黑" panose="020B0503020204020204" charset="-122"/>
                  <a:sym typeface="+mn-ea"/>
                </a:rPr>
                <a:t>;</a:t>
              </a:r>
              <a:endParaRPr lang="en-US" altLang="zh-CN" sz="1600" dirty="0">
                <a:solidFill>
                  <a:schemeClr val="tx1"/>
                </a:solidFill>
                <a:latin typeface="微软雅黑" panose="020B0503020204020204" charset="-122"/>
                <a:ea typeface="微软雅黑" panose="020B0503020204020204" charset="-122"/>
              </a:endParaRPr>
            </a:p>
            <a:p>
              <a:pPr marL="285750" indent="-285750">
                <a:lnSpc>
                  <a:spcPct val="150000"/>
                </a:lnSpc>
                <a:buFont typeface="Arial" panose="020B0604020202020204" pitchFamily="34" charset="0"/>
                <a:buChar char="•"/>
              </a:pPr>
              <a:r>
                <a:rPr lang="zh-CN" altLang="en-US" sz="1600" dirty="0">
                  <a:solidFill>
                    <a:schemeClr val="tx1"/>
                  </a:solidFill>
                  <a:latin typeface="微软雅黑" panose="020B0503020204020204" charset="-122"/>
                  <a:ea typeface="微软雅黑" panose="020B0503020204020204" charset="-122"/>
                  <a:sym typeface="+mn-ea"/>
                </a:rPr>
                <a:t>农村一二三产业融合发展初见成效</a:t>
              </a:r>
              <a:r>
                <a:rPr lang="en-US" altLang="zh-CN" sz="1600" dirty="0">
                  <a:solidFill>
                    <a:schemeClr val="tx1"/>
                  </a:solidFill>
                  <a:latin typeface="微软雅黑" panose="020B0503020204020204" charset="-122"/>
                  <a:ea typeface="微软雅黑" panose="020B0503020204020204" charset="-122"/>
                  <a:sym typeface="+mn-ea"/>
                </a:rPr>
                <a:t>;</a:t>
              </a:r>
              <a:endParaRPr lang="en-US" altLang="zh-CN" sz="1600" dirty="0">
                <a:solidFill>
                  <a:schemeClr val="tx1"/>
                </a:solidFill>
                <a:latin typeface="微软雅黑" panose="020B0503020204020204" charset="-122"/>
                <a:ea typeface="微软雅黑" panose="020B0503020204020204" charset="-122"/>
              </a:endParaRPr>
            </a:p>
            <a:p>
              <a:pPr marL="285750" indent="-285750">
                <a:lnSpc>
                  <a:spcPct val="150000"/>
                </a:lnSpc>
                <a:buFont typeface="Arial" panose="020B0604020202020204" pitchFamily="34" charset="0"/>
                <a:buChar char="•"/>
              </a:pPr>
              <a:r>
                <a:rPr lang="zh-CN" altLang="en-US" sz="1600" dirty="0">
                  <a:solidFill>
                    <a:schemeClr val="tx1"/>
                  </a:solidFill>
                  <a:latin typeface="微软雅黑" panose="020B0503020204020204" charset="-122"/>
                  <a:ea typeface="微软雅黑" panose="020B0503020204020204" charset="-122"/>
                  <a:sym typeface="+mn-ea"/>
                </a:rPr>
                <a:t>人居环境品质显著提升。</a:t>
              </a:r>
              <a:endParaRPr lang="zh-CN" altLang="en-US" sz="1600" dirty="0">
                <a:solidFill>
                  <a:schemeClr val="tx1"/>
                </a:solidFill>
                <a:latin typeface="微软雅黑" panose="020B0503020204020204" charset="-122"/>
                <a:ea typeface="微软雅黑" panose="020B0503020204020204" charset="-122"/>
                <a:sym typeface="+mn-ea"/>
              </a:endParaRPr>
            </a:p>
          </p:txBody>
        </p:sp>
        <p:sp>
          <p:nvSpPr>
            <p:cNvPr id="26" name="矩形 25"/>
            <p:cNvSpPr/>
            <p:nvPr/>
          </p:nvSpPr>
          <p:spPr>
            <a:xfrm>
              <a:off x="5738" y="8834"/>
              <a:ext cx="5096" cy="3213"/>
            </a:xfrm>
            <a:prstGeom prst="rect">
              <a:avLst/>
            </a:prstGeom>
            <a:solidFill>
              <a:srgbClr val="5B9BD5">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marL="285750" indent="-285750" algn="l">
                <a:lnSpc>
                  <a:spcPct val="150000"/>
                </a:lnSpc>
                <a:buFont typeface="Arial" panose="020B0604020202020204" pitchFamily="34" charset="0"/>
                <a:buChar char="•"/>
              </a:pPr>
              <a:r>
                <a:rPr lang="zh-CN" altLang="en-US" sz="1600" dirty="0">
                  <a:solidFill>
                    <a:schemeClr val="tx1"/>
                  </a:solidFill>
                  <a:latin typeface="微软雅黑" panose="020B0503020204020204" charset="-122"/>
                  <a:ea typeface="微软雅黑" panose="020B0503020204020204" charset="-122"/>
                  <a:sym typeface="+mn-ea"/>
                </a:rPr>
                <a:t>石家庄绿色无公害蔬菜基地。</a:t>
              </a:r>
              <a:endParaRPr lang="en-US" altLang="zh-CN" sz="1600" dirty="0">
                <a:solidFill>
                  <a:schemeClr val="tx1"/>
                </a:solidFill>
                <a:latin typeface="微软雅黑" panose="020B0503020204020204" charset="-122"/>
                <a:ea typeface="微软雅黑" panose="020B0503020204020204" charset="-122"/>
                <a:sym typeface="+mn-ea"/>
              </a:endParaRPr>
            </a:p>
            <a:p>
              <a:pPr marL="285750" indent="-285750" algn="l">
                <a:lnSpc>
                  <a:spcPct val="150000"/>
                </a:lnSpc>
                <a:buFont typeface="Arial" panose="020B0604020202020204" pitchFamily="34" charset="0"/>
                <a:buChar char="•"/>
              </a:pPr>
              <a:r>
                <a:rPr lang="zh-CN" altLang="en-US" sz="1600" dirty="0">
                  <a:solidFill>
                    <a:schemeClr val="tx1"/>
                  </a:solidFill>
                  <a:latin typeface="微软雅黑" panose="020B0503020204020204" charset="-122"/>
                  <a:ea typeface="微软雅黑" panose="020B0503020204020204" charset="-122"/>
                  <a:sym typeface="+mn-ea"/>
                </a:rPr>
                <a:t>栾城区新型农业产业园示范区。</a:t>
              </a:r>
              <a:endParaRPr lang="zh-CN" altLang="en-US" sz="1600" dirty="0">
                <a:solidFill>
                  <a:schemeClr val="tx1"/>
                </a:solidFill>
                <a:latin typeface="微软雅黑" panose="020B0503020204020204" charset="-122"/>
                <a:ea typeface="微软雅黑" panose="020B0503020204020204" charset="-122"/>
                <a:sym typeface="+mn-ea"/>
              </a:endParaRPr>
            </a:p>
          </p:txBody>
        </p:sp>
        <p:sp>
          <p:nvSpPr>
            <p:cNvPr id="3" name="矩形 2"/>
            <p:cNvSpPr/>
            <p:nvPr/>
          </p:nvSpPr>
          <p:spPr>
            <a:xfrm>
              <a:off x="10831" y="7700"/>
              <a:ext cx="5235" cy="1134"/>
            </a:xfrm>
            <a:prstGeom prst="rect">
              <a:avLst/>
            </a:prstGeom>
            <a:solidFill>
              <a:srgbClr val="307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微软雅黑" panose="020B0503020204020204" charset="-122"/>
                  <a:ea typeface="微软雅黑" panose="020B0503020204020204" charset="-122"/>
                </a:rPr>
                <a:t>梦圆</a:t>
              </a:r>
              <a:r>
                <a:rPr lang="en-US" altLang="zh-CN" b="1" dirty="0">
                  <a:latin typeface="微软雅黑" panose="020B0503020204020204" charset="-122"/>
                  <a:ea typeface="微软雅黑" panose="020B0503020204020204" charset="-122"/>
                </a:rPr>
                <a:t>-2050</a:t>
              </a:r>
              <a:r>
                <a:rPr lang="zh-CN" altLang="en-US" b="1" dirty="0">
                  <a:latin typeface="微软雅黑" panose="020B0503020204020204" charset="-122"/>
                  <a:ea typeface="微软雅黑" panose="020B0503020204020204" charset="-122"/>
                </a:rPr>
                <a:t>年</a:t>
              </a:r>
              <a:endParaRPr lang="zh-CN" altLang="en-US" b="1" dirty="0">
                <a:latin typeface="微软雅黑" panose="020B0503020204020204" charset="-122"/>
                <a:ea typeface="微软雅黑" panose="020B0503020204020204" charset="-122"/>
              </a:endParaRPr>
            </a:p>
          </p:txBody>
        </p:sp>
        <p:sp>
          <p:nvSpPr>
            <p:cNvPr id="4" name="矩形 3"/>
            <p:cNvSpPr/>
            <p:nvPr/>
          </p:nvSpPr>
          <p:spPr>
            <a:xfrm>
              <a:off x="10831" y="8834"/>
              <a:ext cx="5235" cy="3213"/>
            </a:xfrm>
            <a:prstGeom prst="rect">
              <a:avLst/>
            </a:prstGeom>
            <a:solidFill>
              <a:srgbClr val="3074A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marL="285750" indent="-285750" algn="l">
                <a:lnSpc>
                  <a:spcPct val="150000"/>
                </a:lnSpc>
                <a:buFont typeface="Arial" panose="020B0604020202020204" pitchFamily="34" charset="0"/>
                <a:buChar char="•"/>
              </a:pPr>
              <a:r>
                <a:rPr lang="zh-CN" altLang="en-US" sz="1600" dirty="0">
                  <a:solidFill>
                    <a:schemeClr val="tx1"/>
                  </a:solidFill>
                  <a:latin typeface="微软雅黑" panose="020B0503020204020204" charset="-122"/>
                  <a:ea typeface="微软雅黑" panose="020B0503020204020204" charset="-122"/>
                  <a:sym typeface="+mn-ea"/>
                </a:rPr>
                <a:t>繁荣富裕、文明和谐、绿色低碳的现代化农业发展示范区。</a:t>
              </a:r>
              <a:endParaRPr lang="zh-CN" altLang="en-US" sz="1600" dirty="0">
                <a:solidFill>
                  <a:schemeClr val="tx1"/>
                </a:solidFill>
                <a:latin typeface="微软雅黑" panose="020B0503020204020204" charset="-122"/>
                <a:ea typeface="微软雅黑" panose="020B0503020204020204" charset="-122"/>
                <a:sym typeface="+mn-ea"/>
              </a:endParaRPr>
            </a:p>
          </p:txBody>
        </p:sp>
      </p:grpSp>
      <p:grpSp>
        <p:nvGrpSpPr>
          <p:cNvPr id="27" name="组合 26"/>
          <p:cNvGrpSpPr/>
          <p:nvPr/>
        </p:nvGrpSpPr>
        <p:grpSpPr>
          <a:xfrm>
            <a:off x="495067" y="8030697"/>
            <a:ext cx="5702421" cy="499624"/>
            <a:chOff x="320691" y="1351722"/>
            <a:chExt cx="5702421" cy="499624"/>
          </a:xfrm>
        </p:grpSpPr>
        <p:sp>
          <p:nvSpPr>
            <p:cNvPr id="28" name="文本框 27"/>
            <p:cNvSpPr txBox="1"/>
            <p:nvPr/>
          </p:nvSpPr>
          <p:spPr>
            <a:xfrm>
              <a:off x="572691" y="1351722"/>
              <a:ext cx="5450421" cy="499624"/>
            </a:xfrm>
            <a:prstGeom prst="rect">
              <a:avLst/>
            </a:prstGeom>
            <a:noFill/>
          </p:spPr>
          <p:txBody>
            <a:bodyPr wrap="square" rtlCol="0">
              <a:spAutoFit/>
            </a:bodyPr>
            <a:lstStyle/>
            <a:p>
              <a:pPr>
                <a:lnSpc>
                  <a:spcPct val="150000"/>
                </a:lnSpc>
              </a:pPr>
              <a:r>
                <a:rPr lang="zh-CN" altLang="en-US" sz="2000" b="1" dirty="0">
                  <a:solidFill>
                    <a:schemeClr val="accent1"/>
                  </a:solidFill>
                  <a:latin typeface="微软雅黑" panose="020B0503020204020204" charset="-122"/>
                  <a:ea typeface="微软雅黑" panose="020B0503020204020204" charset="-122"/>
                </a:rPr>
                <a:t>国土空间开发保护策略</a:t>
              </a:r>
              <a:endParaRPr lang="zh-CN" altLang="en-US" sz="2000" b="1" dirty="0">
                <a:solidFill>
                  <a:schemeClr val="accent1"/>
                </a:solidFill>
                <a:latin typeface="微软雅黑" panose="020B0503020204020204" charset="-122"/>
                <a:ea typeface="微软雅黑" panose="020B0503020204020204" charset="-122"/>
              </a:endParaRPr>
            </a:p>
          </p:txBody>
        </p:sp>
        <p:sp>
          <p:nvSpPr>
            <p:cNvPr id="29" name="矩形 28"/>
            <p:cNvSpPr/>
            <p:nvPr/>
          </p:nvSpPr>
          <p:spPr>
            <a:xfrm>
              <a:off x="320691" y="1396092"/>
              <a:ext cx="252000" cy="400110"/>
            </a:xfrm>
            <a:prstGeom prst="rect">
              <a:avLst/>
            </a:prstGeom>
            <a:solidFill>
              <a:schemeClr val="accent1"/>
            </a:solidFill>
            <a:effectLst>
              <a:outerShdw dist="38100" dir="2700000" algn="tl" rotWithShape="0">
                <a:schemeClr val="accent1">
                  <a:lumMod val="60000"/>
                  <a:lumOff val="40000"/>
                </a:schemeClr>
              </a:outerShdw>
            </a:effectLst>
          </p:spPr>
          <p:txBody>
            <a:bodyPr wrap="square" lIns="91440" tIns="45720" rIns="91440" bIns="45720" anchor="ctr">
              <a:spAutoFit/>
            </a:bodyPr>
            <a:lstStyle/>
            <a:p>
              <a:pPr algn="ctr"/>
              <a:r>
                <a:rPr lang="en-US" altLang="zh-CN" sz="2000" b="1" dirty="0">
                  <a:ln w="0"/>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3</a:t>
              </a:r>
              <a:endParaRPr lang="zh-CN" altLang="en-US" sz="2000" b="1" cap="none" spc="0" dirty="0">
                <a:ln w="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endParaRPr>
            </a:p>
          </p:txBody>
        </p:sp>
      </p:grpSp>
      <p:sp>
        <p:nvSpPr>
          <p:cNvPr id="43" name="矩形 42"/>
          <p:cNvSpPr/>
          <p:nvPr/>
        </p:nvSpPr>
        <p:spPr>
          <a:xfrm>
            <a:off x="7135157" y="11086768"/>
            <a:ext cx="3060000" cy="3244342"/>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150000"/>
              </a:lnSpc>
            </a:pPr>
            <a:r>
              <a:rPr lang="zh-CN" altLang="en-US" b="1" dirty="0">
                <a:solidFill>
                  <a:schemeClr val="tx1"/>
                </a:solidFill>
                <a:latin typeface="微软雅黑" panose="020B0503020204020204" charset="-122"/>
                <a:ea typeface="微软雅黑" panose="020B0503020204020204" charset="-122"/>
              </a:rPr>
              <a:t>城乡统筹、融合发展</a:t>
            </a:r>
            <a:endParaRPr lang="en-US" altLang="zh-CN" b="1" dirty="0">
              <a:solidFill>
                <a:schemeClr val="tx1"/>
              </a:solidFill>
              <a:latin typeface="微软雅黑" panose="020B0503020204020204" charset="-122"/>
              <a:ea typeface="微软雅黑" panose="020B0503020204020204" charset="-122"/>
            </a:endParaRPr>
          </a:p>
          <a:p>
            <a:pPr indent="457200" algn="just">
              <a:lnSpc>
                <a:spcPct val="150000"/>
              </a:lnSpc>
            </a:pPr>
            <a:r>
              <a:rPr lang="zh-CN" altLang="en-US" sz="1600" dirty="0">
                <a:solidFill>
                  <a:schemeClr val="tx1"/>
                </a:solidFill>
                <a:latin typeface="微软雅黑" panose="020B0503020204020204" charset="-122"/>
                <a:ea typeface="微软雅黑" panose="020B0503020204020204" charset="-122"/>
              </a:rPr>
              <a:t>充分发挥城乡协调发展优势，统筹优化资源配置，推进城乡一体化发展。聚焦民生需求，补齐公共服务设施和基础设施短板，提升乡政府驻地城乡建设品质，加强村庄特色风貌建设引导。</a:t>
            </a:r>
            <a:endParaRPr lang="zh-CN" altLang="en-US" sz="1600" dirty="0">
              <a:solidFill>
                <a:schemeClr val="tx1"/>
              </a:solidFill>
              <a:latin typeface="微软雅黑" panose="020B0503020204020204" charset="-122"/>
              <a:ea typeface="微软雅黑" panose="020B0503020204020204" charset="-122"/>
            </a:endParaRPr>
          </a:p>
        </p:txBody>
      </p:sp>
      <p:sp>
        <p:nvSpPr>
          <p:cNvPr id="32" name="矩形 31"/>
          <p:cNvSpPr/>
          <p:nvPr/>
        </p:nvSpPr>
        <p:spPr>
          <a:xfrm>
            <a:off x="495065" y="11086768"/>
            <a:ext cx="3060000" cy="324434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150000"/>
              </a:lnSpc>
            </a:pPr>
            <a:r>
              <a:rPr lang="zh-CN" altLang="en-US" b="1" dirty="0">
                <a:solidFill>
                  <a:schemeClr val="tx1"/>
                </a:solidFill>
                <a:latin typeface="微软雅黑" panose="020B0503020204020204" charset="-122"/>
                <a:ea typeface="微软雅黑" panose="020B0503020204020204" charset="-122"/>
              </a:rPr>
              <a:t>底线约束、集约发展</a:t>
            </a:r>
            <a:endParaRPr lang="zh-CN" altLang="en-US" b="1" dirty="0">
              <a:solidFill>
                <a:schemeClr val="tx1"/>
              </a:solidFill>
              <a:latin typeface="微软雅黑" panose="020B0503020204020204" charset="-122"/>
              <a:ea typeface="微软雅黑" panose="020B0503020204020204" charset="-122"/>
            </a:endParaRPr>
          </a:p>
          <a:p>
            <a:pPr indent="457200" algn="just">
              <a:lnSpc>
                <a:spcPct val="150000"/>
              </a:lnSpc>
            </a:pPr>
            <a:r>
              <a:rPr lang="zh-CN" altLang="en-US" sz="1600" dirty="0">
                <a:solidFill>
                  <a:schemeClr val="tx1"/>
                </a:solidFill>
                <a:latin typeface="微软雅黑" panose="020B0503020204020204" charset="-122"/>
                <a:ea typeface="微软雅黑" panose="020B0503020204020204" charset="-122"/>
              </a:rPr>
              <a:t>坚持底线思维，把“三条控制线”作为调整经济结构、规划产业发展、推进城乡发展不可逾越的红线。确保粮食安全、生态安全，推动资源节约集约利用，优化城乡土地资源配置，构筑国土空间开发保护新格局。</a:t>
            </a:r>
            <a:endParaRPr lang="zh-CN" altLang="en-US" sz="1600" dirty="0">
              <a:solidFill>
                <a:schemeClr val="tx1"/>
              </a:solidFill>
              <a:latin typeface="微软雅黑" panose="020B0503020204020204" charset="-122"/>
              <a:ea typeface="微软雅黑" panose="020B0503020204020204" charset="-122"/>
            </a:endParaRPr>
          </a:p>
        </p:txBody>
      </p:sp>
      <p:sp>
        <p:nvSpPr>
          <p:cNvPr id="34" name="矩形 33"/>
          <p:cNvSpPr/>
          <p:nvPr/>
        </p:nvSpPr>
        <p:spPr>
          <a:xfrm>
            <a:off x="3818230" y="11086768"/>
            <a:ext cx="3060000" cy="324434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150000"/>
              </a:lnSpc>
            </a:pPr>
            <a:r>
              <a:rPr lang="zh-CN" altLang="en-US" b="1" dirty="0">
                <a:solidFill>
                  <a:schemeClr val="tx1"/>
                </a:solidFill>
                <a:highlight>
                  <a:srgbClr val="000000">
                    <a:alpha val="0"/>
                  </a:srgbClr>
                </a:highlight>
                <a:latin typeface="微软雅黑" panose="020B0503020204020204" charset="-122"/>
                <a:ea typeface="微软雅黑" panose="020B0503020204020204" charset="-122"/>
              </a:rPr>
              <a:t>以人为本，品质提升</a:t>
            </a:r>
            <a:endParaRPr lang="en-US" altLang="zh-CN" b="1" dirty="0">
              <a:solidFill>
                <a:schemeClr val="tx1"/>
              </a:solidFill>
              <a:highlight>
                <a:srgbClr val="000000">
                  <a:alpha val="0"/>
                </a:srgbClr>
              </a:highlight>
              <a:latin typeface="微软雅黑" panose="020B0503020204020204" charset="-122"/>
              <a:ea typeface="微软雅黑" panose="020B0503020204020204" charset="-122"/>
            </a:endParaRPr>
          </a:p>
          <a:p>
            <a:pPr indent="457200" algn="just">
              <a:lnSpc>
                <a:spcPct val="150000"/>
              </a:lnSpc>
            </a:pPr>
            <a:r>
              <a:rPr lang="zh-CN" altLang="en-US" sz="1600" dirty="0">
                <a:solidFill>
                  <a:schemeClr val="tx1"/>
                </a:solidFill>
                <a:latin typeface="微软雅黑" panose="020B0503020204020204" charset="-122"/>
                <a:ea typeface="微软雅黑" panose="020B0503020204020204" charset="-122"/>
              </a:rPr>
              <a:t>坚持以人为核心的规划理念和思想。按照绝大多数乡村居民的意愿，统筹优化空间和资源配置，完善基础设施和公共服务设施，实行均等化布局，科学合理规划乡村道路、排水管网等内容，提升人居环境品质。</a:t>
            </a:r>
            <a:endParaRPr lang="zh-CN" altLang="en-US" sz="1600" dirty="0">
              <a:solidFill>
                <a:schemeClr val="tx1"/>
              </a:solidFill>
              <a:latin typeface="微软雅黑" panose="020B0503020204020204" charset="-122"/>
              <a:ea typeface="微软雅黑" panose="020B0503020204020204" charset="-122"/>
            </a:endParaRPr>
          </a:p>
        </p:txBody>
      </p:sp>
      <p:pic>
        <p:nvPicPr>
          <p:cNvPr id="18" name="图片 17"/>
          <p:cNvPicPr>
            <a:picLocks noChangeAspect="1"/>
          </p:cNvPicPr>
          <p:nvPr/>
        </p:nvPicPr>
        <p:blipFill>
          <a:blip r:embed="rId1"/>
          <a:stretch>
            <a:fillRect/>
          </a:stretch>
        </p:blipFill>
        <p:spPr>
          <a:xfrm>
            <a:off x="4494214" y="1047150"/>
            <a:ext cx="5450304" cy="3908630"/>
          </a:xfrm>
          <a:prstGeom prst="rect">
            <a:avLst/>
          </a:prstGeom>
        </p:spPr>
      </p:pic>
      <p:pic>
        <p:nvPicPr>
          <p:cNvPr id="35" name="图片 34"/>
          <p:cNvPicPr>
            <a:picLocks noChangeAspect="1"/>
          </p:cNvPicPr>
          <p:nvPr/>
        </p:nvPicPr>
        <p:blipFill>
          <a:blip r:embed="rId2"/>
          <a:stretch>
            <a:fillRect/>
          </a:stretch>
        </p:blipFill>
        <p:spPr>
          <a:xfrm>
            <a:off x="504508" y="8596330"/>
            <a:ext cx="3051175" cy="2204623"/>
          </a:xfrm>
          <a:prstGeom prst="rect">
            <a:avLst/>
          </a:prstGeom>
        </p:spPr>
      </p:pic>
      <p:pic>
        <p:nvPicPr>
          <p:cNvPr id="38" name="图片 37"/>
          <p:cNvPicPr>
            <a:picLocks noChangeAspect="1"/>
          </p:cNvPicPr>
          <p:nvPr/>
        </p:nvPicPr>
        <p:blipFill>
          <a:blip r:embed="rId3"/>
          <a:stretch>
            <a:fillRect/>
          </a:stretch>
        </p:blipFill>
        <p:spPr>
          <a:xfrm>
            <a:off x="3811992" y="8596332"/>
            <a:ext cx="3079981" cy="2215396"/>
          </a:xfrm>
          <a:prstGeom prst="rect">
            <a:avLst/>
          </a:prstGeom>
        </p:spPr>
      </p:pic>
      <p:pic>
        <p:nvPicPr>
          <p:cNvPr id="42" name="图片 41"/>
          <p:cNvPicPr>
            <a:picLocks noChangeAspect="1"/>
          </p:cNvPicPr>
          <p:nvPr/>
        </p:nvPicPr>
        <p:blipFill>
          <a:blip r:embed="rId4"/>
          <a:stretch>
            <a:fillRect/>
          </a:stretch>
        </p:blipFill>
        <p:spPr>
          <a:xfrm>
            <a:off x="7148281" y="8627160"/>
            <a:ext cx="3039023" cy="218456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 name="圆角矩形 5"/>
          <p:cNvSpPr/>
          <p:nvPr/>
        </p:nvSpPr>
        <p:spPr>
          <a:xfrm>
            <a:off x="258763" y="874643"/>
            <a:ext cx="10172699" cy="14003408"/>
          </a:xfrm>
          <a:prstGeom prst="roundRect">
            <a:avLst>
              <a:gd name="adj" fmla="val 41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tx1"/>
              </a:solidFill>
            </a:endParaRPr>
          </a:p>
        </p:txBody>
      </p:sp>
      <p:grpSp>
        <p:nvGrpSpPr>
          <p:cNvPr id="14" name="组合 13"/>
          <p:cNvGrpSpPr/>
          <p:nvPr/>
        </p:nvGrpSpPr>
        <p:grpSpPr>
          <a:xfrm>
            <a:off x="495066" y="1471158"/>
            <a:ext cx="5702421" cy="499624"/>
            <a:chOff x="320691" y="1351722"/>
            <a:chExt cx="5702421" cy="499624"/>
          </a:xfrm>
        </p:grpSpPr>
        <p:sp>
          <p:nvSpPr>
            <p:cNvPr id="9" name="文本框 8"/>
            <p:cNvSpPr txBox="1"/>
            <p:nvPr/>
          </p:nvSpPr>
          <p:spPr>
            <a:xfrm>
              <a:off x="572691" y="1351722"/>
              <a:ext cx="5450421" cy="499624"/>
            </a:xfrm>
            <a:prstGeom prst="rect">
              <a:avLst/>
            </a:prstGeom>
            <a:noFill/>
          </p:spPr>
          <p:txBody>
            <a:bodyPr wrap="square" rtlCol="0">
              <a:spAutoFit/>
            </a:bodyPr>
            <a:lstStyle/>
            <a:p>
              <a:pPr>
                <a:lnSpc>
                  <a:spcPct val="150000"/>
                </a:lnSpc>
              </a:pPr>
              <a:r>
                <a:rPr lang="zh-CN" altLang="en-US" sz="2000" b="1" dirty="0">
                  <a:solidFill>
                    <a:schemeClr val="accent1"/>
                  </a:solidFill>
                  <a:latin typeface="微软雅黑" panose="020B0503020204020204" charset="-122"/>
                  <a:ea typeface="微软雅黑" panose="020B0503020204020204" charset="-122"/>
                </a:rPr>
                <a:t>规划定位</a:t>
              </a:r>
              <a:endParaRPr lang="en-US" altLang="zh-CN" sz="2000" b="1" dirty="0">
                <a:solidFill>
                  <a:schemeClr val="accent1"/>
                </a:solidFill>
                <a:latin typeface="微软雅黑" panose="020B0503020204020204" charset="-122"/>
                <a:ea typeface="微软雅黑" panose="020B0503020204020204" charset="-122"/>
              </a:endParaRPr>
            </a:p>
          </p:txBody>
        </p:sp>
        <p:sp>
          <p:nvSpPr>
            <p:cNvPr id="11" name="矩形 10"/>
            <p:cNvSpPr/>
            <p:nvPr/>
          </p:nvSpPr>
          <p:spPr>
            <a:xfrm>
              <a:off x="320691" y="1396092"/>
              <a:ext cx="252000" cy="400110"/>
            </a:xfrm>
            <a:prstGeom prst="rect">
              <a:avLst/>
            </a:prstGeom>
            <a:solidFill>
              <a:schemeClr val="accent1"/>
            </a:solidFill>
            <a:effectLst>
              <a:outerShdw dist="38100" dir="2700000" algn="tl" rotWithShape="0">
                <a:schemeClr val="accent1">
                  <a:lumMod val="60000"/>
                  <a:lumOff val="40000"/>
                </a:schemeClr>
              </a:outerShdw>
            </a:effectLst>
          </p:spPr>
          <p:txBody>
            <a:bodyPr wrap="square" lIns="91440" tIns="45720" rIns="91440" bIns="45720" anchor="ctr">
              <a:spAutoFit/>
            </a:bodyPr>
            <a:lstStyle/>
            <a:p>
              <a:pPr algn="ctr"/>
              <a:r>
                <a:rPr lang="en-US" altLang="zh-CN" sz="2000" b="1" dirty="0">
                  <a:ln w="0"/>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4</a:t>
              </a:r>
              <a:endParaRPr lang="zh-CN" altLang="en-US" sz="2000" b="1" cap="none" spc="0" dirty="0">
                <a:ln w="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endParaRPr>
            </a:p>
          </p:txBody>
        </p:sp>
      </p:grpSp>
      <p:sp>
        <p:nvSpPr>
          <p:cNvPr id="47" name="矩形 46"/>
          <p:cNvSpPr/>
          <p:nvPr/>
        </p:nvSpPr>
        <p:spPr>
          <a:xfrm>
            <a:off x="3783330" y="4852035"/>
            <a:ext cx="6411595" cy="172783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nSpc>
                <a:spcPct val="150000"/>
              </a:lnSpc>
            </a:pPr>
            <a:r>
              <a:rPr lang="zh-CN" altLang="en-US" sz="1600" dirty="0">
                <a:solidFill>
                  <a:schemeClr val="tx1"/>
                </a:solidFill>
                <a:latin typeface="黑体" panose="02010600030101010101" pitchFamily="49" charset="-122"/>
                <a:ea typeface="黑体" panose="02010600030101010101" pitchFamily="49" charset="-122"/>
              </a:rPr>
              <a:t>以环都市休闲农业区建设发展为契机，以果蔬生产基地和现代农业产业园为主要载体，发展观光采摘、科普游乐、康养农庄等特色产业，推动农文旅深度融合，加强精品农文旅融合路线建设。</a:t>
            </a:r>
            <a:endParaRPr lang="zh-CN" altLang="en-US" sz="1800" kern="100" dirty="0">
              <a:solidFill>
                <a:schemeClr val="tx1"/>
              </a:solidFill>
              <a:effectLst/>
              <a:latin typeface="Times New Roman" panose="02020603050405020304" pitchFamily="18" charset="0"/>
              <a:ea typeface="方正仿宋_GB2312" panose="02000000000000000000" charset="-122"/>
            </a:endParaRPr>
          </a:p>
        </p:txBody>
      </p:sp>
      <p:sp>
        <p:nvSpPr>
          <p:cNvPr id="3" name="矩形 2"/>
          <p:cNvSpPr/>
          <p:nvPr/>
        </p:nvSpPr>
        <p:spPr>
          <a:xfrm>
            <a:off x="3783330" y="3034030"/>
            <a:ext cx="6411595" cy="172783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7950" indent="457200">
              <a:lnSpc>
                <a:spcPct val="150000"/>
              </a:lnSpc>
            </a:pPr>
            <a:r>
              <a:rPr lang="zh-CN" altLang="en-US" sz="1600" dirty="0">
                <a:solidFill>
                  <a:schemeClr val="tx1"/>
                </a:solidFill>
                <a:latin typeface="微软雅黑" panose="020B0503020204020204" charset="-122"/>
                <a:ea typeface="微软雅黑" panose="020B0503020204020204" charset="-122"/>
              </a:rPr>
              <a:t>在稳定耕地布局的基础上，重点建设节水小麦良种繁育保供基地，打造粮食优质高产生产示范区；适度发展以瓜果、蔬菜、粮食等种植和加工产业。</a:t>
            </a:r>
            <a:endParaRPr lang="zh-CN" altLang="en-US" sz="1600" dirty="0">
              <a:solidFill>
                <a:srgbClr val="FF0000"/>
              </a:solidFill>
              <a:latin typeface="黑体" panose="02010600030101010101" pitchFamily="49" charset="-122"/>
              <a:ea typeface="黑体" panose="02010600030101010101" pitchFamily="49" charset="-122"/>
              <a:cs typeface="宋体" panose="02010600030101010101" pitchFamily="2" charset="-122"/>
              <a:sym typeface="+mn-ea"/>
            </a:endParaRPr>
          </a:p>
        </p:txBody>
      </p:sp>
      <p:grpSp>
        <p:nvGrpSpPr>
          <p:cNvPr id="50" name="组合 49"/>
          <p:cNvGrpSpPr/>
          <p:nvPr/>
        </p:nvGrpSpPr>
        <p:grpSpPr>
          <a:xfrm>
            <a:off x="495064" y="7209021"/>
            <a:ext cx="5702421" cy="499624"/>
            <a:chOff x="320691" y="1351722"/>
            <a:chExt cx="5702421" cy="499624"/>
          </a:xfrm>
        </p:grpSpPr>
        <p:sp>
          <p:nvSpPr>
            <p:cNvPr id="51" name="文本框 50"/>
            <p:cNvSpPr txBox="1"/>
            <p:nvPr/>
          </p:nvSpPr>
          <p:spPr>
            <a:xfrm>
              <a:off x="572691" y="1351722"/>
              <a:ext cx="5450421" cy="499624"/>
            </a:xfrm>
            <a:prstGeom prst="rect">
              <a:avLst/>
            </a:prstGeom>
            <a:noFill/>
          </p:spPr>
          <p:txBody>
            <a:bodyPr wrap="square" rtlCol="0">
              <a:spAutoFit/>
            </a:bodyPr>
            <a:lstStyle/>
            <a:p>
              <a:pPr>
                <a:lnSpc>
                  <a:spcPct val="150000"/>
                </a:lnSpc>
              </a:pPr>
              <a:r>
                <a:rPr lang="zh-CN" altLang="en-US" sz="2000" b="1" dirty="0">
                  <a:solidFill>
                    <a:schemeClr val="accent1"/>
                  </a:solidFill>
                  <a:latin typeface="微软雅黑" panose="020B0503020204020204" charset="-122"/>
                  <a:ea typeface="微软雅黑" panose="020B0503020204020204" charset="-122"/>
                </a:rPr>
                <a:t>国土空间开发保护总体格局</a:t>
              </a:r>
              <a:endParaRPr lang="zh-CN" altLang="en-US" sz="2000" b="1" dirty="0">
                <a:solidFill>
                  <a:schemeClr val="accent1"/>
                </a:solidFill>
                <a:latin typeface="微软雅黑" panose="020B0503020204020204" charset="-122"/>
                <a:ea typeface="微软雅黑" panose="020B0503020204020204" charset="-122"/>
              </a:endParaRPr>
            </a:p>
          </p:txBody>
        </p:sp>
        <p:sp>
          <p:nvSpPr>
            <p:cNvPr id="52" name="矩形 51"/>
            <p:cNvSpPr/>
            <p:nvPr/>
          </p:nvSpPr>
          <p:spPr>
            <a:xfrm>
              <a:off x="320691" y="1396092"/>
              <a:ext cx="252000" cy="400110"/>
            </a:xfrm>
            <a:prstGeom prst="rect">
              <a:avLst/>
            </a:prstGeom>
            <a:solidFill>
              <a:schemeClr val="accent1"/>
            </a:solidFill>
            <a:effectLst>
              <a:outerShdw dist="38100" dir="2700000" algn="tl" rotWithShape="0">
                <a:schemeClr val="accent1">
                  <a:lumMod val="60000"/>
                  <a:lumOff val="40000"/>
                </a:schemeClr>
              </a:outerShdw>
            </a:effectLst>
          </p:spPr>
          <p:txBody>
            <a:bodyPr wrap="square" lIns="91440" tIns="45720" rIns="91440" bIns="45720" anchor="ctr">
              <a:spAutoFit/>
            </a:bodyPr>
            <a:lstStyle/>
            <a:p>
              <a:pPr algn="ctr"/>
              <a:r>
                <a:rPr lang="en-US" altLang="zh-CN" sz="2000" b="1" dirty="0">
                  <a:ln w="0"/>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5</a:t>
              </a:r>
              <a:endParaRPr lang="zh-CN" altLang="en-US" sz="2000" b="1" cap="none" spc="0" dirty="0">
                <a:ln w="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endParaRPr>
            </a:p>
          </p:txBody>
        </p:sp>
      </p:grpSp>
      <p:grpSp>
        <p:nvGrpSpPr>
          <p:cNvPr id="55" name="组合 54"/>
          <p:cNvGrpSpPr/>
          <p:nvPr/>
        </p:nvGrpSpPr>
        <p:grpSpPr>
          <a:xfrm>
            <a:off x="495064" y="8100200"/>
            <a:ext cx="9869805" cy="6299835"/>
            <a:chOff x="495064" y="8228304"/>
            <a:chExt cx="9869805" cy="5740736"/>
          </a:xfrm>
        </p:grpSpPr>
        <p:sp>
          <p:nvSpPr>
            <p:cNvPr id="12" name="矩形 11"/>
            <p:cNvSpPr/>
            <p:nvPr/>
          </p:nvSpPr>
          <p:spPr>
            <a:xfrm>
              <a:off x="495064" y="8228304"/>
              <a:ext cx="9869805" cy="6108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kern="0" dirty="0">
                  <a:solidFill>
                    <a:schemeClr val="bg1"/>
                  </a:solidFill>
                  <a:latin typeface="微软雅黑" panose="020B0503020204020204" charset="-122"/>
                  <a:ea typeface="微软雅黑" panose="020B0503020204020204" charset="-122"/>
                  <a:sym typeface="+mn-ea"/>
                </a:rPr>
                <a:t>规划形成“</a:t>
              </a:r>
              <a:r>
                <a:rPr lang="zh-CN" altLang="en-US" b="1" kern="0" dirty="0">
                  <a:solidFill>
                    <a:schemeClr val="bg1"/>
                  </a:solidFill>
                  <a:latin typeface="微软雅黑" panose="020B0503020204020204" charset="-122"/>
                  <a:ea typeface="微软雅黑" panose="020B0503020204020204" charset="-122"/>
                </a:rPr>
                <a:t>一心、两区、三轴</a:t>
              </a:r>
              <a:r>
                <a:rPr lang="zh-CN" altLang="en-US" b="1" kern="0" dirty="0">
                  <a:solidFill>
                    <a:schemeClr val="bg1"/>
                  </a:solidFill>
                  <a:latin typeface="微软雅黑" panose="020B0503020204020204" charset="-122"/>
                  <a:ea typeface="微软雅黑" panose="020B0503020204020204" charset="-122"/>
                  <a:sym typeface="+mn-ea"/>
                </a:rPr>
                <a:t>”的总体格局</a:t>
              </a:r>
              <a:endParaRPr lang="zh-CN" altLang="en-US" b="1" kern="0" dirty="0">
                <a:solidFill>
                  <a:schemeClr val="bg1"/>
                </a:solidFill>
                <a:latin typeface="微软雅黑" panose="020B0503020204020204" charset="-122"/>
                <a:ea typeface="微软雅黑" panose="020B0503020204020204" charset="-122"/>
                <a:sym typeface="+mn-ea"/>
              </a:endParaRPr>
            </a:p>
          </p:txBody>
        </p:sp>
        <p:sp>
          <p:nvSpPr>
            <p:cNvPr id="13" name="圆角矩形 12"/>
            <p:cNvSpPr/>
            <p:nvPr/>
          </p:nvSpPr>
          <p:spPr>
            <a:xfrm>
              <a:off x="495064" y="8911684"/>
              <a:ext cx="2282825" cy="5057356"/>
            </a:xfrm>
            <a:prstGeom prst="roundRect">
              <a:avLst>
                <a:gd name="adj" fmla="val 5786"/>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lnSpc>
                  <a:spcPct val="150000"/>
                </a:lnSpc>
                <a:buFont typeface="Wingdings" panose="05000000000000000000" charset="0"/>
                <a:buChar char="n"/>
              </a:pPr>
              <a:r>
                <a:rPr lang="zh-CN" altLang="en-US" sz="1600" b="1" dirty="0">
                  <a:solidFill>
                    <a:schemeClr val="tx1"/>
                  </a:solidFill>
                  <a:latin typeface="微软雅黑" panose="020B0503020204020204" charset="-122"/>
                  <a:ea typeface="微软雅黑" panose="020B0503020204020204" charset="-122"/>
                  <a:sym typeface="+mn-ea"/>
                </a:rPr>
                <a:t>一心：</a:t>
              </a:r>
              <a:r>
                <a:rPr lang="zh-CN" altLang="en-US" sz="1600" dirty="0">
                  <a:solidFill>
                    <a:schemeClr val="tx1"/>
                  </a:solidFill>
                  <a:latin typeface="微软雅黑" panose="020B0503020204020204" charset="-122"/>
                  <a:ea typeface="微软雅黑" panose="020B0503020204020204" charset="-122"/>
                  <a:sym typeface="+mn-ea"/>
                </a:rPr>
                <a:t>指以西营乡政府驻地为中心的综合服务核心。</a:t>
              </a:r>
              <a:endParaRPr lang="zh-CN" altLang="en-US" sz="1600" dirty="0">
                <a:solidFill>
                  <a:schemeClr val="tx1"/>
                </a:solidFill>
                <a:latin typeface="微软雅黑" panose="020B0503020204020204" charset="-122"/>
                <a:ea typeface="微软雅黑" panose="020B0503020204020204" charset="-122"/>
                <a:sym typeface="+mn-ea"/>
              </a:endParaRPr>
            </a:p>
            <a:p>
              <a:pPr marL="285750" indent="-285750" algn="just">
                <a:lnSpc>
                  <a:spcPct val="150000"/>
                </a:lnSpc>
                <a:buFont typeface="Wingdings" panose="05000000000000000000" charset="0"/>
                <a:buChar char="n"/>
              </a:pPr>
              <a:r>
                <a:rPr lang="zh-CN" altLang="en-US" sz="1600" b="1" dirty="0">
                  <a:solidFill>
                    <a:schemeClr val="tx1"/>
                  </a:solidFill>
                  <a:latin typeface="微软雅黑" panose="020B0503020204020204" charset="-122"/>
                  <a:ea typeface="微软雅黑" panose="020B0503020204020204" charset="-122"/>
                  <a:sym typeface="+mn-ea"/>
                </a:rPr>
                <a:t>两区：</a:t>
              </a:r>
              <a:r>
                <a:rPr lang="zh-CN" altLang="en-US" sz="1600" dirty="0">
                  <a:solidFill>
                    <a:schemeClr val="tx1"/>
                  </a:solidFill>
                  <a:latin typeface="微软雅黑" panose="020B0503020204020204" charset="-122"/>
                  <a:ea typeface="微软雅黑" panose="020B0503020204020204" charset="-122"/>
                  <a:sym typeface="+mn-ea"/>
                </a:rPr>
                <a:t>指在空间上形成的乡域北部近四环休闲农业示范区、和乡域中南部的现代农业种植区。</a:t>
              </a:r>
              <a:endParaRPr lang="en-US" altLang="zh-CN" sz="1600" dirty="0">
                <a:solidFill>
                  <a:schemeClr val="tx1"/>
                </a:solidFill>
                <a:latin typeface="微软雅黑" panose="020B0503020204020204" charset="-122"/>
                <a:ea typeface="微软雅黑" panose="020B0503020204020204" charset="-122"/>
                <a:sym typeface="+mn-ea"/>
              </a:endParaRPr>
            </a:p>
            <a:p>
              <a:pPr marL="285750" indent="-285750" algn="just">
                <a:lnSpc>
                  <a:spcPct val="150000"/>
                </a:lnSpc>
                <a:buFont typeface="Wingdings" panose="05000000000000000000" charset="0"/>
                <a:buChar char="n"/>
              </a:pPr>
              <a:r>
                <a:rPr lang="zh-CN" altLang="en-US" sz="1600" b="1" dirty="0">
                  <a:solidFill>
                    <a:schemeClr val="tx1"/>
                  </a:solidFill>
                  <a:latin typeface="微软雅黑" panose="020B0503020204020204" charset="-122"/>
                  <a:ea typeface="微软雅黑" panose="020B0503020204020204" charset="-122"/>
                  <a:sym typeface="+mn-ea"/>
                </a:rPr>
                <a:t>三轴</a:t>
              </a:r>
              <a:r>
                <a:rPr lang="zh-CN" altLang="en-US" sz="1600" dirty="0">
                  <a:solidFill>
                    <a:schemeClr val="tx1"/>
                  </a:solidFill>
                  <a:latin typeface="微软雅黑" panose="020B0503020204020204" charset="-122"/>
                  <a:ea typeface="微软雅黑" panose="020B0503020204020204" charset="-122"/>
                  <a:sym typeface="+mn-ea"/>
                </a:rPr>
                <a:t>：指贯穿乡域的南西公路、西后公路、方西公路形成的三条主要发展轴线。</a:t>
              </a:r>
              <a:endParaRPr lang="zh-CN" altLang="en-US" sz="1600" dirty="0">
                <a:solidFill>
                  <a:schemeClr val="tx1"/>
                </a:solidFill>
                <a:latin typeface="微软雅黑" panose="020B0503020204020204" charset="-122"/>
                <a:ea typeface="微软雅黑" panose="020B0503020204020204" charset="-122"/>
                <a:sym typeface="+mn-ea"/>
              </a:endParaRPr>
            </a:p>
          </p:txBody>
        </p:sp>
      </p:grpSp>
      <p:sp>
        <p:nvSpPr>
          <p:cNvPr id="54" name="文本框 53"/>
          <p:cNvSpPr txBox="1"/>
          <p:nvPr/>
        </p:nvSpPr>
        <p:spPr>
          <a:xfrm>
            <a:off x="5345584" y="14024929"/>
            <a:ext cx="2339102" cy="307777"/>
          </a:xfrm>
          <a:prstGeom prst="rect">
            <a:avLst/>
          </a:prstGeom>
          <a:noFill/>
        </p:spPr>
        <p:txBody>
          <a:bodyPr wrap="none" rtlCol="0" anchor="t">
            <a:spAutoFit/>
          </a:bodyPr>
          <a:lstStyle/>
          <a:p>
            <a:r>
              <a:rPr lang="zh-CN" altLang="en-US" sz="1400" dirty="0">
                <a:latin typeface="微软雅黑" panose="020B0503020204020204" charset="-122"/>
                <a:ea typeface="微软雅黑" panose="020B0503020204020204" charset="-122"/>
              </a:rPr>
              <a:t>西营乡国土空间总体格局图</a:t>
            </a:r>
            <a:endParaRPr lang="zh-CN" altLang="en-US" sz="1400" dirty="0">
              <a:latin typeface="微软雅黑" panose="020B0503020204020204" charset="-122"/>
              <a:ea typeface="微软雅黑" panose="020B0503020204020204" charset="-122"/>
            </a:endParaRPr>
          </a:p>
        </p:txBody>
      </p:sp>
      <p:sp>
        <p:nvSpPr>
          <p:cNvPr id="5" name="矩形 4"/>
          <p:cNvSpPr/>
          <p:nvPr/>
        </p:nvSpPr>
        <p:spPr>
          <a:xfrm>
            <a:off x="516255" y="2227580"/>
            <a:ext cx="2451735" cy="609600"/>
          </a:xfrm>
          <a:prstGeom prst="rect">
            <a:avLst/>
          </a:prstGeom>
          <a:solidFill>
            <a:srgbClr val="5B9BD5"/>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000" b="1"/>
              <a:t>职能定位</a:t>
            </a:r>
            <a:endParaRPr lang="zh-CN" altLang="en-US" sz="2000" b="1"/>
          </a:p>
        </p:txBody>
      </p:sp>
      <p:sp>
        <p:nvSpPr>
          <p:cNvPr id="15" name="矩形 14"/>
          <p:cNvSpPr/>
          <p:nvPr/>
        </p:nvSpPr>
        <p:spPr>
          <a:xfrm>
            <a:off x="3783330" y="2235835"/>
            <a:ext cx="6387465" cy="609600"/>
          </a:xfrm>
          <a:prstGeom prst="rect">
            <a:avLst/>
          </a:prstGeom>
          <a:solidFill>
            <a:srgbClr val="5B9BD5"/>
          </a:soli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r>
              <a:rPr lang="zh-CN" altLang="en-US" sz="2000" b="1">
                <a:sym typeface="+mn-ea"/>
              </a:rPr>
              <a:t>发展策略</a:t>
            </a:r>
            <a:endParaRPr lang="zh-CN" altLang="en-US" sz="2000" b="1">
              <a:sym typeface="+mn-ea"/>
            </a:endParaRPr>
          </a:p>
        </p:txBody>
      </p:sp>
      <p:sp>
        <p:nvSpPr>
          <p:cNvPr id="16" name="圆角矩形 15"/>
          <p:cNvSpPr/>
          <p:nvPr/>
        </p:nvSpPr>
        <p:spPr>
          <a:xfrm>
            <a:off x="495300" y="3035300"/>
            <a:ext cx="2472690" cy="3514725"/>
          </a:xfrm>
          <a:prstGeom prst="roundRect">
            <a:avLst>
              <a:gd name="adj" fmla="val 5786"/>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1755" indent="457200" algn="just">
              <a:lnSpc>
                <a:spcPct val="150000"/>
              </a:lnSpc>
            </a:pPr>
            <a:r>
              <a:rPr lang="zh-CN" altLang="en-US" dirty="0">
                <a:solidFill>
                  <a:schemeClr val="tx1"/>
                </a:solidFill>
                <a:latin typeface="黑体" panose="02010600030101010101" pitchFamily="49" charset="-122"/>
                <a:ea typeface="黑体" panose="02010600030101010101" pitchFamily="49" charset="-122"/>
              </a:rPr>
              <a:t>石家庄绿色无公害蔬菜基地；</a:t>
            </a:r>
            <a:endParaRPr lang="en-US" altLang="zh-CN" dirty="0">
              <a:solidFill>
                <a:schemeClr val="tx1"/>
              </a:solidFill>
              <a:latin typeface="黑体" panose="02010600030101010101" pitchFamily="49" charset="-122"/>
              <a:ea typeface="黑体" panose="02010600030101010101" pitchFamily="49" charset="-122"/>
            </a:endParaRPr>
          </a:p>
          <a:p>
            <a:pPr marL="71755" indent="457200" algn="just">
              <a:lnSpc>
                <a:spcPct val="150000"/>
              </a:lnSpc>
            </a:pPr>
            <a:r>
              <a:rPr lang="zh-CN" altLang="en-US" dirty="0">
                <a:solidFill>
                  <a:schemeClr val="tx1"/>
                </a:solidFill>
                <a:latin typeface="黑体" panose="02010600030101010101" pitchFamily="49" charset="-122"/>
                <a:ea typeface="黑体" panose="02010600030101010101" pitchFamily="49" charset="-122"/>
              </a:rPr>
              <a:t>栾城区新型农业产业园示范区。</a:t>
            </a:r>
            <a:endParaRPr lang="zh-CN" altLang="en-US" dirty="0">
              <a:solidFill>
                <a:schemeClr val="tx1"/>
              </a:solidFill>
              <a:latin typeface="黑体" panose="02010600030101010101" pitchFamily="49" charset="-122"/>
              <a:ea typeface="黑体" panose="02010600030101010101" pitchFamily="49" charset="-122"/>
            </a:endParaRPr>
          </a:p>
        </p:txBody>
      </p:sp>
      <p:sp>
        <p:nvSpPr>
          <p:cNvPr id="18" name="箭头: 右 1"/>
          <p:cNvSpPr/>
          <p:nvPr/>
        </p:nvSpPr>
        <p:spPr>
          <a:xfrm>
            <a:off x="3169285" y="3580765"/>
            <a:ext cx="413385" cy="330835"/>
          </a:xfrm>
          <a:prstGeom prst="rightArrow">
            <a:avLst/>
          </a:prstGeom>
          <a:noFill/>
          <a:ln w="25400">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箭头: 右 1"/>
          <p:cNvSpPr/>
          <p:nvPr/>
        </p:nvSpPr>
        <p:spPr>
          <a:xfrm>
            <a:off x="3169285" y="5434965"/>
            <a:ext cx="413385" cy="330835"/>
          </a:xfrm>
          <a:prstGeom prst="rightArrow">
            <a:avLst/>
          </a:prstGeom>
          <a:noFill/>
          <a:ln w="25400">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66214" y="219971"/>
            <a:ext cx="9757799" cy="507831"/>
          </a:xfrm>
          <a:prstGeom prst="rect">
            <a:avLst/>
          </a:prstGeom>
          <a:noFill/>
        </p:spPr>
        <p:txBody>
          <a:bodyPr wrap="none" rtlCol="0" anchor="ctr">
            <a:spAutoFit/>
          </a:bodyPr>
          <a:lstStyle/>
          <a:p>
            <a:pPr algn="ctr"/>
            <a:r>
              <a:rPr lang="zh-CN" altLang="en-US" sz="2700" b="1" dirty="0">
                <a:solidFill>
                  <a:schemeClr val="bg1"/>
                </a:solidFill>
                <a:latin typeface="黑体" panose="02010600030101010101" pitchFamily="49" charset="-122"/>
                <a:ea typeface="黑体" panose="02010600030101010101" pitchFamily="49" charset="-122"/>
              </a:rPr>
              <a:t>石家庄市栾城区西营乡国土空间总体规划（</a:t>
            </a:r>
            <a:r>
              <a:rPr lang="en-US" altLang="zh-CN" sz="2700" b="1" dirty="0">
                <a:solidFill>
                  <a:schemeClr val="bg1"/>
                </a:solidFill>
                <a:latin typeface="黑体" panose="02010600030101010101" pitchFamily="49" charset="-122"/>
                <a:ea typeface="黑体" panose="02010600030101010101" pitchFamily="49" charset="-122"/>
              </a:rPr>
              <a:t>2021-2035</a:t>
            </a:r>
            <a:r>
              <a:rPr lang="zh-CN" altLang="en-US" sz="2700" b="1" dirty="0">
                <a:solidFill>
                  <a:schemeClr val="bg1"/>
                </a:solidFill>
                <a:latin typeface="黑体" panose="02010600030101010101" pitchFamily="49" charset="-122"/>
                <a:ea typeface="黑体" panose="02010600030101010101" pitchFamily="49" charset="-122"/>
              </a:rPr>
              <a:t>年）公示</a:t>
            </a:r>
            <a:endParaRPr lang="zh-CN" altLang="en-US" sz="2700" b="1" dirty="0">
              <a:solidFill>
                <a:schemeClr val="bg1"/>
              </a:solidFill>
              <a:latin typeface="黑体" panose="02010600030101010101" pitchFamily="49" charset="-122"/>
              <a:ea typeface="黑体" panose="02010600030101010101" pitchFamily="49" charset="-122"/>
            </a:endParaRPr>
          </a:p>
        </p:txBody>
      </p:sp>
      <p:pic>
        <p:nvPicPr>
          <p:cNvPr id="7" name="图片 6"/>
          <p:cNvPicPr>
            <a:picLocks noChangeAspect="1"/>
          </p:cNvPicPr>
          <p:nvPr/>
        </p:nvPicPr>
        <p:blipFill rotWithShape="1">
          <a:blip r:embed="rId1"/>
          <a:srcRect t="4113" r="2736" b="3051"/>
          <a:stretch>
            <a:fillRect/>
          </a:stretch>
        </p:blipFill>
        <p:spPr>
          <a:xfrm>
            <a:off x="3014190" y="8968689"/>
            <a:ext cx="6943374" cy="483673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 name="圆角矩形 5"/>
          <p:cNvSpPr/>
          <p:nvPr/>
        </p:nvSpPr>
        <p:spPr>
          <a:xfrm>
            <a:off x="258763" y="874643"/>
            <a:ext cx="10172699" cy="14003408"/>
          </a:xfrm>
          <a:prstGeom prst="roundRect">
            <a:avLst>
              <a:gd name="adj" fmla="val 41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tx1"/>
              </a:solidFill>
            </a:endParaRPr>
          </a:p>
        </p:txBody>
      </p:sp>
      <p:grpSp>
        <p:nvGrpSpPr>
          <p:cNvPr id="14" name="组合 13"/>
          <p:cNvGrpSpPr/>
          <p:nvPr/>
        </p:nvGrpSpPr>
        <p:grpSpPr>
          <a:xfrm>
            <a:off x="495066" y="1471158"/>
            <a:ext cx="5702421" cy="499624"/>
            <a:chOff x="320691" y="1351722"/>
            <a:chExt cx="5702421" cy="499624"/>
          </a:xfrm>
        </p:grpSpPr>
        <p:sp>
          <p:nvSpPr>
            <p:cNvPr id="9" name="文本框 8"/>
            <p:cNvSpPr txBox="1"/>
            <p:nvPr/>
          </p:nvSpPr>
          <p:spPr>
            <a:xfrm>
              <a:off x="572691" y="1351722"/>
              <a:ext cx="5450421" cy="499624"/>
            </a:xfrm>
            <a:prstGeom prst="rect">
              <a:avLst/>
            </a:prstGeom>
            <a:noFill/>
          </p:spPr>
          <p:txBody>
            <a:bodyPr wrap="square" rtlCol="0">
              <a:spAutoFit/>
            </a:bodyPr>
            <a:lstStyle/>
            <a:p>
              <a:pPr>
                <a:lnSpc>
                  <a:spcPct val="150000"/>
                </a:lnSpc>
              </a:pPr>
              <a:r>
                <a:rPr lang="zh-CN" altLang="en-US" sz="2000" b="1" dirty="0">
                  <a:solidFill>
                    <a:schemeClr val="accent1"/>
                  </a:solidFill>
                  <a:latin typeface="微软雅黑" panose="020B0503020204020204" charset="-122"/>
                  <a:ea typeface="微软雅黑" panose="020B0503020204020204" charset="-122"/>
                </a:rPr>
                <a:t>打造现代、高效、稳定的农业空间</a:t>
              </a:r>
              <a:endParaRPr lang="zh-CN" altLang="en-US" sz="2000" b="1" dirty="0">
                <a:solidFill>
                  <a:schemeClr val="accent1"/>
                </a:solidFill>
                <a:latin typeface="微软雅黑" panose="020B0503020204020204" charset="-122"/>
                <a:ea typeface="微软雅黑" panose="020B0503020204020204" charset="-122"/>
              </a:endParaRPr>
            </a:p>
          </p:txBody>
        </p:sp>
        <p:sp>
          <p:nvSpPr>
            <p:cNvPr id="11" name="矩形 10"/>
            <p:cNvSpPr/>
            <p:nvPr/>
          </p:nvSpPr>
          <p:spPr>
            <a:xfrm>
              <a:off x="320691" y="1396092"/>
              <a:ext cx="252000" cy="400110"/>
            </a:xfrm>
            <a:prstGeom prst="rect">
              <a:avLst/>
            </a:prstGeom>
            <a:solidFill>
              <a:schemeClr val="accent1"/>
            </a:solidFill>
            <a:effectLst>
              <a:outerShdw dist="38100" dir="2700000" algn="tl" rotWithShape="0">
                <a:schemeClr val="accent1">
                  <a:lumMod val="60000"/>
                  <a:lumOff val="40000"/>
                </a:schemeClr>
              </a:outerShdw>
            </a:effectLst>
          </p:spPr>
          <p:txBody>
            <a:bodyPr wrap="square" lIns="91440" tIns="45720" rIns="91440" bIns="45720" anchor="ctr">
              <a:spAutoFit/>
            </a:bodyPr>
            <a:lstStyle/>
            <a:p>
              <a:pPr algn="ctr"/>
              <a:r>
                <a:rPr lang="en-US" altLang="zh-CN" sz="2000" b="1" dirty="0">
                  <a:ln w="0"/>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6</a:t>
              </a:r>
              <a:endParaRPr lang="zh-CN" altLang="en-US" sz="2000" b="1" cap="none" spc="0" dirty="0">
                <a:ln w="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endParaRPr>
            </a:p>
          </p:txBody>
        </p:sp>
      </p:grpSp>
      <p:sp>
        <p:nvSpPr>
          <p:cNvPr id="18" name="矩形 17"/>
          <p:cNvSpPr/>
          <p:nvPr/>
        </p:nvSpPr>
        <p:spPr>
          <a:xfrm>
            <a:off x="502285" y="7696324"/>
            <a:ext cx="3086100" cy="360045"/>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spcAft>
                <a:spcPts val="0"/>
              </a:spcAft>
            </a:pPr>
            <a:r>
              <a:rPr lang="zh-CN" altLang="en-US" b="1" kern="0" dirty="0">
                <a:solidFill>
                  <a:schemeClr val="tx1"/>
                </a:solidFill>
                <a:latin typeface="微软雅黑" panose="020B0503020204020204" charset="-122"/>
                <a:ea typeface="微软雅黑" panose="020B0503020204020204" charset="-122"/>
                <a:sym typeface="+mn-ea"/>
              </a:rPr>
              <a:t>优化农业产业布局</a:t>
            </a:r>
            <a:endParaRPr lang="zh-CN" altLang="en-US" b="1" kern="0" dirty="0">
              <a:solidFill>
                <a:schemeClr val="tx1"/>
              </a:solidFill>
              <a:latin typeface="微软雅黑" panose="020B0503020204020204" charset="-122"/>
              <a:ea typeface="微软雅黑" panose="020B0503020204020204" charset="-122"/>
              <a:sym typeface="+mn-ea"/>
            </a:endParaRPr>
          </a:p>
        </p:txBody>
      </p:sp>
      <p:sp>
        <p:nvSpPr>
          <p:cNvPr id="43" name="矩形 42"/>
          <p:cNvSpPr/>
          <p:nvPr/>
        </p:nvSpPr>
        <p:spPr>
          <a:xfrm>
            <a:off x="495935" y="2176145"/>
            <a:ext cx="2268220" cy="369570"/>
          </a:xfrm>
          <a:prstGeom prst="rect">
            <a:avLst/>
          </a:prstGeom>
          <a:solidFill>
            <a:schemeClr val="accent2">
              <a:lumMod val="60000"/>
              <a:lumOff val="40000"/>
            </a:schemeClr>
          </a:solidFill>
        </p:spPr>
        <p:txBody>
          <a:bodyPr wrap="none" anchor="ctr">
            <a:spAutoFit/>
          </a:bodyPr>
          <a:lstStyle/>
          <a:p>
            <a:pPr algn="ctr"/>
            <a:r>
              <a:rPr lang="zh-CN" altLang="en-US" b="1" dirty="0">
                <a:latin typeface="微软雅黑" panose="020B0503020204020204" charset="-122"/>
                <a:ea typeface="微软雅黑" panose="020B0503020204020204" charset="-122"/>
              </a:rPr>
              <a:t>稳定优质耕地布局</a:t>
            </a:r>
            <a:endParaRPr lang="zh-CN" altLang="en-US" dirty="0">
              <a:latin typeface="微软雅黑" panose="020B0503020204020204" charset="-122"/>
              <a:ea typeface="微软雅黑" panose="020B0503020204020204" charset="-122"/>
            </a:endParaRPr>
          </a:p>
        </p:txBody>
      </p:sp>
      <p:sp>
        <p:nvSpPr>
          <p:cNvPr id="48" name="矩形 47"/>
          <p:cNvSpPr/>
          <p:nvPr/>
        </p:nvSpPr>
        <p:spPr>
          <a:xfrm>
            <a:off x="495300" y="2645410"/>
            <a:ext cx="2268855" cy="180022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nSpc>
                <a:spcPct val="150000"/>
              </a:lnSpc>
            </a:pPr>
            <a:r>
              <a:rPr lang="zh-CN" altLang="en-US" sz="1600" dirty="0">
                <a:solidFill>
                  <a:schemeClr val="tx1"/>
                </a:solidFill>
                <a:latin typeface="微软雅黑" panose="020B0503020204020204" charset="-122"/>
                <a:ea typeface="微软雅黑" panose="020B0503020204020204" charset="-122"/>
              </a:rPr>
              <a:t>落实最严格的耕地保护制度，实施耕地数量、质量、生态“三位一体”保护。</a:t>
            </a:r>
            <a:endParaRPr lang="zh-CN" altLang="en-US" sz="1600" dirty="0">
              <a:solidFill>
                <a:schemeClr val="tx1"/>
              </a:solidFill>
              <a:latin typeface="微软雅黑" panose="020B0503020204020204" charset="-122"/>
              <a:ea typeface="微软雅黑" panose="020B0503020204020204" charset="-122"/>
            </a:endParaRPr>
          </a:p>
        </p:txBody>
      </p:sp>
      <p:sp>
        <p:nvSpPr>
          <p:cNvPr id="44" name="矩形 43"/>
          <p:cNvSpPr/>
          <p:nvPr/>
        </p:nvSpPr>
        <p:spPr>
          <a:xfrm>
            <a:off x="2998470" y="2147054"/>
            <a:ext cx="7192010" cy="369332"/>
          </a:xfrm>
          <a:prstGeom prst="rect">
            <a:avLst/>
          </a:prstGeom>
          <a:solidFill>
            <a:schemeClr val="accent2">
              <a:lumMod val="60000"/>
              <a:lumOff val="40000"/>
            </a:schemeClr>
          </a:solidFill>
        </p:spPr>
        <p:txBody>
          <a:bodyPr wrap="square" anchor="ctr">
            <a:spAutoFit/>
          </a:bodyPr>
          <a:lstStyle/>
          <a:p>
            <a:pPr algn="ctr"/>
            <a:r>
              <a:rPr lang="zh-CN" altLang="en-US" b="1" dirty="0">
                <a:latin typeface="微软雅黑" panose="020B0503020204020204" charset="-122"/>
                <a:ea typeface="微软雅黑" panose="020B0503020204020204" charset="-122"/>
              </a:rPr>
              <a:t>严格耕地用途管制</a:t>
            </a:r>
            <a:endParaRPr lang="zh-CN" altLang="en-US" dirty="0">
              <a:latin typeface="微软雅黑" panose="020B0503020204020204" charset="-122"/>
              <a:ea typeface="微软雅黑" panose="020B0503020204020204" charset="-122"/>
            </a:endParaRPr>
          </a:p>
        </p:txBody>
      </p:sp>
      <p:sp>
        <p:nvSpPr>
          <p:cNvPr id="49" name="矩形 48"/>
          <p:cNvSpPr/>
          <p:nvPr/>
        </p:nvSpPr>
        <p:spPr>
          <a:xfrm>
            <a:off x="2999740" y="2645410"/>
            <a:ext cx="3644900" cy="180022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nSpc>
                <a:spcPct val="150000"/>
              </a:lnSpc>
            </a:pPr>
            <a:r>
              <a:rPr lang="zh-CN" altLang="en-US" sz="1600" dirty="0">
                <a:solidFill>
                  <a:schemeClr val="tx1"/>
                </a:solidFill>
                <a:latin typeface="微软雅黑" panose="020B0503020204020204" charset="-122"/>
                <a:ea typeface="微软雅黑" panose="020B0503020204020204" charset="-122"/>
              </a:rPr>
              <a:t>严格落实永久基本农田特殊保护制度。耕地主要用于粮食和棉、油、糖、蔬菜等农产品及饲草饲料生产，永久基本农田重点用于粮食生产，新建高标准农田原则上全部用于粮食生产。</a:t>
            </a:r>
            <a:endParaRPr lang="zh-CN" altLang="en-US" sz="1600" dirty="0">
              <a:solidFill>
                <a:schemeClr val="tx1"/>
              </a:solidFill>
              <a:latin typeface="微软雅黑" panose="020B0503020204020204" charset="-122"/>
              <a:ea typeface="微软雅黑" panose="020B0503020204020204" charset="-122"/>
            </a:endParaRPr>
          </a:p>
        </p:txBody>
      </p:sp>
      <p:sp>
        <p:nvSpPr>
          <p:cNvPr id="50" name="矩形 49"/>
          <p:cNvSpPr/>
          <p:nvPr/>
        </p:nvSpPr>
        <p:spPr>
          <a:xfrm>
            <a:off x="6881495" y="2645410"/>
            <a:ext cx="3314065" cy="180022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nSpc>
                <a:spcPct val="150000"/>
              </a:lnSpc>
            </a:pPr>
            <a:r>
              <a:rPr lang="zh-CN" altLang="en-US" sz="1600" dirty="0">
                <a:solidFill>
                  <a:schemeClr val="tx1"/>
                </a:solidFill>
                <a:latin typeface="微软雅黑" panose="020B0503020204020204" charset="-122"/>
                <a:ea typeface="微软雅黑" panose="020B0503020204020204" charset="-122"/>
              </a:rPr>
              <a:t>严格落实耕地占补平衡制度改革。各类非农业建设必须节约使用土地，选址尽量不占或少占耕地，将各类占用耕地行为，统一纳入耕地占补平衡管理。</a:t>
            </a:r>
            <a:endParaRPr lang="zh-CN" altLang="en-US" sz="1600" dirty="0">
              <a:solidFill>
                <a:schemeClr val="tx1"/>
              </a:solidFill>
              <a:latin typeface="微软雅黑" panose="020B0503020204020204" charset="-122"/>
              <a:ea typeface="微软雅黑" panose="020B0503020204020204" charset="-122"/>
            </a:endParaRPr>
          </a:p>
        </p:txBody>
      </p:sp>
      <p:sp>
        <p:nvSpPr>
          <p:cNvPr id="51" name="矩形 50"/>
          <p:cNvSpPr/>
          <p:nvPr/>
        </p:nvSpPr>
        <p:spPr>
          <a:xfrm>
            <a:off x="495063" y="4677866"/>
            <a:ext cx="2268000" cy="369332"/>
          </a:xfrm>
          <a:prstGeom prst="rect">
            <a:avLst/>
          </a:prstGeom>
          <a:solidFill>
            <a:schemeClr val="accent2">
              <a:lumMod val="60000"/>
              <a:lumOff val="40000"/>
            </a:schemeClr>
          </a:solidFill>
        </p:spPr>
        <p:txBody>
          <a:bodyPr wrap="none">
            <a:spAutoFit/>
          </a:bodyPr>
          <a:lstStyle/>
          <a:p>
            <a:pPr algn="ctr"/>
            <a:r>
              <a:rPr lang="zh-CN" altLang="en-US" b="1" dirty="0">
                <a:latin typeface="微软雅黑" panose="020B0503020204020204" charset="-122"/>
                <a:ea typeface="微软雅黑" panose="020B0503020204020204" charset="-122"/>
              </a:rPr>
              <a:t>巩固提升耕地质量</a:t>
            </a:r>
            <a:endParaRPr lang="zh-CN" altLang="en-US" dirty="0">
              <a:latin typeface="微软雅黑" panose="020B0503020204020204" charset="-122"/>
              <a:ea typeface="微软雅黑" panose="020B0503020204020204" charset="-122"/>
            </a:endParaRPr>
          </a:p>
        </p:txBody>
      </p:sp>
      <p:sp>
        <p:nvSpPr>
          <p:cNvPr id="52" name="矩形 51"/>
          <p:cNvSpPr/>
          <p:nvPr/>
        </p:nvSpPr>
        <p:spPr>
          <a:xfrm>
            <a:off x="495063" y="5146587"/>
            <a:ext cx="2268644" cy="1800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nSpc>
                <a:spcPct val="150000"/>
              </a:lnSpc>
            </a:pPr>
            <a:r>
              <a:rPr lang="zh-CN" altLang="en-US" sz="1600" dirty="0">
                <a:solidFill>
                  <a:schemeClr val="tx1"/>
                </a:solidFill>
                <a:latin typeface="微软雅黑" panose="020B0503020204020204" charset="-122"/>
                <a:ea typeface="微软雅黑" panose="020B0503020204020204" charset="-122"/>
              </a:rPr>
              <a:t>大力推进高标准农田建设，加强耕地质量保护与建设，夯实农业现代化基础。</a:t>
            </a:r>
            <a:endParaRPr lang="zh-CN" altLang="en-US" sz="1600" dirty="0">
              <a:solidFill>
                <a:schemeClr val="tx1"/>
              </a:solidFill>
              <a:latin typeface="微软雅黑" panose="020B0503020204020204" charset="-122"/>
              <a:ea typeface="微软雅黑" panose="020B0503020204020204" charset="-122"/>
            </a:endParaRPr>
          </a:p>
        </p:txBody>
      </p:sp>
      <p:sp>
        <p:nvSpPr>
          <p:cNvPr id="57" name="矩形 56"/>
          <p:cNvSpPr/>
          <p:nvPr/>
        </p:nvSpPr>
        <p:spPr>
          <a:xfrm>
            <a:off x="2998470" y="4678045"/>
            <a:ext cx="3646805" cy="369570"/>
          </a:xfrm>
          <a:prstGeom prst="rect">
            <a:avLst/>
          </a:prstGeom>
          <a:solidFill>
            <a:schemeClr val="accent2">
              <a:lumMod val="60000"/>
              <a:lumOff val="40000"/>
            </a:schemeClr>
          </a:solidFill>
        </p:spPr>
        <p:txBody>
          <a:bodyPr wrap="none" anchor="ctr">
            <a:spAutoFit/>
          </a:bodyPr>
          <a:lstStyle/>
          <a:p>
            <a:pPr algn="ctr"/>
            <a:r>
              <a:rPr lang="zh-CN" altLang="en-US" b="1" dirty="0">
                <a:latin typeface="微软雅黑" panose="020B0503020204020204" charset="-122"/>
                <a:ea typeface="微软雅黑" panose="020B0503020204020204" charset="-122"/>
              </a:rPr>
              <a:t>拓宽耕地补充渠道</a:t>
            </a:r>
            <a:endParaRPr lang="zh-CN" altLang="en-US" b="1" dirty="0">
              <a:latin typeface="微软雅黑" panose="020B0503020204020204" charset="-122"/>
              <a:ea typeface="微软雅黑" panose="020B0503020204020204" charset="-122"/>
            </a:endParaRPr>
          </a:p>
        </p:txBody>
      </p:sp>
      <p:sp>
        <p:nvSpPr>
          <p:cNvPr id="58" name="矩形 57"/>
          <p:cNvSpPr/>
          <p:nvPr/>
        </p:nvSpPr>
        <p:spPr>
          <a:xfrm>
            <a:off x="2999740" y="5146675"/>
            <a:ext cx="3644900" cy="180022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nSpc>
                <a:spcPct val="150000"/>
              </a:lnSpc>
            </a:pPr>
            <a:r>
              <a:rPr lang="zh-CN" altLang="en-US" sz="1600" dirty="0">
                <a:solidFill>
                  <a:schemeClr val="tx1"/>
                </a:solidFill>
                <a:latin typeface="微软雅黑" panose="020B0503020204020204" charset="-122"/>
                <a:ea typeface="微软雅黑" panose="020B0503020204020204" charset="-122"/>
              </a:rPr>
              <a:t>充分利用未利用地残次园地、残次林地和闲置、低效建设用地、符合补充耕地政策要求的现状为园地、林地等各类资源，科学划定耕地后备资源范围，补充耕地数量。</a:t>
            </a:r>
            <a:endParaRPr lang="zh-CN" altLang="en-US" sz="1600" dirty="0">
              <a:solidFill>
                <a:schemeClr val="tx1"/>
              </a:solidFill>
              <a:latin typeface="微软雅黑" panose="020B0503020204020204" charset="-122"/>
              <a:ea typeface="微软雅黑" panose="020B0503020204020204" charset="-122"/>
            </a:endParaRPr>
          </a:p>
        </p:txBody>
      </p:sp>
      <p:sp>
        <p:nvSpPr>
          <p:cNvPr id="60" name="矩形 59"/>
          <p:cNvSpPr/>
          <p:nvPr/>
        </p:nvSpPr>
        <p:spPr>
          <a:xfrm>
            <a:off x="6881495" y="4678045"/>
            <a:ext cx="3315335" cy="369570"/>
          </a:xfrm>
          <a:prstGeom prst="rect">
            <a:avLst/>
          </a:prstGeom>
          <a:solidFill>
            <a:schemeClr val="accent2">
              <a:lumMod val="60000"/>
              <a:lumOff val="40000"/>
            </a:schemeClr>
          </a:solidFill>
        </p:spPr>
        <p:txBody>
          <a:bodyPr wrap="none" anchor="ctr">
            <a:spAutoFit/>
          </a:bodyPr>
          <a:lstStyle/>
          <a:p>
            <a:pPr algn="ctr"/>
            <a:r>
              <a:rPr lang="zh-CN" altLang="en-US" b="1" dirty="0">
                <a:latin typeface="微软雅黑" panose="020B0503020204020204" charset="-122"/>
                <a:ea typeface="微软雅黑" panose="020B0503020204020204" charset="-122"/>
              </a:rPr>
              <a:t>划定永久基本农田储备区</a:t>
            </a:r>
            <a:endParaRPr lang="zh-CN" altLang="en-US" b="1" dirty="0">
              <a:latin typeface="微软雅黑" panose="020B0503020204020204" charset="-122"/>
              <a:ea typeface="微软雅黑" panose="020B0503020204020204" charset="-122"/>
            </a:endParaRPr>
          </a:p>
        </p:txBody>
      </p:sp>
      <p:sp>
        <p:nvSpPr>
          <p:cNvPr id="61" name="矩形 60"/>
          <p:cNvSpPr/>
          <p:nvPr/>
        </p:nvSpPr>
        <p:spPr>
          <a:xfrm>
            <a:off x="6876415" y="5146675"/>
            <a:ext cx="3314065" cy="180022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nSpc>
                <a:spcPct val="150000"/>
              </a:lnSpc>
            </a:pPr>
            <a:r>
              <a:rPr lang="zh-CN" altLang="en-US" sz="1600" dirty="0">
                <a:solidFill>
                  <a:schemeClr val="tx1"/>
                </a:solidFill>
                <a:latin typeface="微软雅黑" panose="020B0503020204020204" charset="-122"/>
                <a:ea typeface="微软雅黑" panose="020B0503020204020204" charset="-122"/>
              </a:rPr>
              <a:t>将建成的高标准农田、土地综合整治项目范围内有良好农业设施的新增耕地优先划为永久基本农田储备区。</a:t>
            </a:r>
            <a:endParaRPr lang="zh-CN" altLang="en-US" sz="1600" dirty="0">
              <a:solidFill>
                <a:schemeClr val="tx1"/>
              </a:solidFill>
              <a:latin typeface="微软雅黑" panose="020B0503020204020204" charset="-122"/>
              <a:ea typeface="微软雅黑" panose="020B0503020204020204" charset="-122"/>
            </a:endParaRPr>
          </a:p>
        </p:txBody>
      </p:sp>
      <p:sp>
        <p:nvSpPr>
          <p:cNvPr id="13" name="圆角矩形 12"/>
          <p:cNvSpPr/>
          <p:nvPr/>
        </p:nvSpPr>
        <p:spPr>
          <a:xfrm>
            <a:off x="502285" y="8223885"/>
            <a:ext cx="3086100" cy="6518482"/>
          </a:xfrm>
          <a:prstGeom prst="roundRect">
            <a:avLst>
              <a:gd name="adj" fmla="val 5786"/>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just">
              <a:lnSpc>
                <a:spcPct val="150000"/>
              </a:lnSpc>
              <a:buNone/>
            </a:pPr>
            <a:r>
              <a:rPr lang="zh-CN" altLang="en-US" sz="1400" b="1" dirty="0">
                <a:solidFill>
                  <a:schemeClr val="tx1"/>
                </a:solidFill>
                <a:latin typeface="微软雅黑" panose="020B0503020204020204" charset="-122"/>
                <a:ea typeface="微软雅黑" panose="020B0503020204020204" charset="-122"/>
                <a:sym typeface="+mn-ea"/>
              </a:rPr>
              <a:t>落实“粮食生产功能片区”农业生产空间格局</a:t>
            </a:r>
            <a:endParaRPr lang="en-US" altLang="zh-CN" sz="1400" b="1" dirty="0">
              <a:solidFill>
                <a:schemeClr val="tx1"/>
              </a:solidFill>
              <a:latin typeface="微软雅黑" panose="020B0503020204020204" charset="-122"/>
              <a:ea typeface="微软雅黑" panose="020B0503020204020204" charset="-122"/>
            </a:endParaRPr>
          </a:p>
          <a:p>
            <a:pPr indent="457200">
              <a:lnSpc>
                <a:spcPct val="150000"/>
              </a:lnSpc>
              <a:buFont typeface="Arial" panose="020B0604020202020204" pitchFamily="34" charset="0"/>
              <a:buChar char="•"/>
            </a:pPr>
            <a:r>
              <a:rPr lang="zh-CN" altLang="en-US" sz="1600" dirty="0">
                <a:solidFill>
                  <a:schemeClr val="tx1"/>
                </a:solidFill>
                <a:latin typeface="微软雅黑" panose="020B0503020204020204" charset="-122"/>
                <a:ea typeface="微软雅黑" panose="020B0503020204020204" charset="-122"/>
                <a:sym typeface="+mn-ea"/>
              </a:rPr>
              <a:t>在空间上形成的乡域北部近四环休闲农业示范区、和乡域中南部的现代农业种植区。</a:t>
            </a:r>
            <a:endParaRPr lang="en-US" altLang="zh-CN" sz="1600" dirty="0">
              <a:solidFill>
                <a:schemeClr val="tx1"/>
              </a:solidFill>
              <a:latin typeface="微软雅黑" panose="020B0503020204020204" charset="-122"/>
              <a:ea typeface="微软雅黑" panose="020B0503020204020204" charset="-122"/>
              <a:sym typeface="+mn-ea"/>
            </a:endParaRPr>
          </a:p>
          <a:p>
            <a:pPr indent="457200">
              <a:lnSpc>
                <a:spcPct val="150000"/>
              </a:lnSpc>
              <a:buFont typeface="Arial" panose="020B0604020202020204" pitchFamily="34" charset="0"/>
              <a:buChar char="•"/>
            </a:pPr>
            <a:r>
              <a:rPr lang="zh-CN" altLang="en-US" sz="1600" dirty="0">
                <a:solidFill>
                  <a:schemeClr val="tx1"/>
                </a:solidFill>
                <a:latin typeface="微软雅黑" panose="020B0503020204020204" charset="-122"/>
                <a:ea typeface="微软雅黑" panose="020B0503020204020204" charset="-122"/>
                <a:sym typeface="+mn-ea"/>
              </a:rPr>
              <a:t>休闲农业示范区依托洨河、泥河等生态资源载体，与生态徒步、户外运动等方式结合，满足城市游客多样化的生态田园休闲体验，延伸农产品和文旅产业，促进一二三产融合发展。</a:t>
            </a:r>
            <a:endParaRPr lang="en-US" altLang="zh-CN" sz="1600" dirty="0">
              <a:solidFill>
                <a:schemeClr val="tx1"/>
              </a:solidFill>
              <a:latin typeface="微软雅黑" panose="020B0503020204020204" charset="-122"/>
              <a:ea typeface="微软雅黑" panose="020B0503020204020204" charset="-122"/>
              <a:sym typeface="+mn-ea"/>
            </a:endParaRPr>
          </a:p>
          <a:p>
            <a:pPr indent="457200">
              <a:lnSpc>
                <a:spcPct val="150000"/>
              </a:lnSpc>
              <a:buFont typeface="Arial" panose="020B0604020202020204" pitchFamily="34" charset="0"/>
              <a:buChar char="•"/>
            </a:pPr>
            <a:r>
              <a:rPr lang="zh-CN" altLang="en-US" sz="1600" dirty="0">
                <a:solidFill>
                  <a:schemeClr val="tx1"/>
                </a:solidFill>
                <a:latin typeface="微软雅黑" panose="020B0503020204020204" charset="-122"/>
                <a:ea typeface="微软雅黑" panose="020B0503020204020204" charset="-122"/>
                <a:sym typeface="+mn-ea"/>
              </a:rPr>
              <a:t>现代农业种植区运用现代科学技术、管理理念和装备设施进行的农业生产和经营。提高土地利用率、劳动生产率以及农产品的质量与安全性，同时注重环境保护和可持续发展。</a:t>
            </a:r>
            <a:endParaRPr lang="zh-CN" altLang="en-US" sz="1600" dirty="0">
              <a:solidFill>
                <a:schemeClr val="tx1"/>
              </a:solidFill>
              <a:latin typeface="微软雅黑" panose="020B0503020204020204" charset="-122"/>
              <a:ea typeface="微软雅黑" panose="020B0503020204020204" charset="-122"/>
              <a:sym typeface="+mn-ea"/>
            </a:endParaRPr>
          </a:p>
        </p:txBody>
      </p:sp>
      <p:sp>
        <p:nvSpPr>
          <p:cNvPr id="54" name="文本框 53"/>
          <p:cNvSpPr txBox="1"/>
          <p:nvPr/>
        </p:nvSpPr>
        <p:spPr>
          <a:xfrm>
            <a:off x="2785110" y="13697337"/>
            <a:ext cx="7405370" cy="547370"/>
          </a:xfrm>
          <a:prstGeom prst="rect">
            <a:avLst/>
          </a:prstGeom>
          <a:noFill/>
        </p:spPr>
        <p:txBody>
          <a:bodyPr wrap="none" rtlCol="0" anchor="t">
            <a:noAutofit/>
          </a:bodyPr>
          <a:lstStyle/>
          <a:p>
            <a:pPr algn="ctr"/>
            <a:r>
              <a:rPr lang="zh-CN" altLang="en-US" sz="1400" dirty="0">
                <a:latin typeface="微软雅黑" panose="020B0503020204020204" charset="-122"/>
                <a:ea typeface="微软雅黑" panose="020B0503020204020204" charset="-122"/>
              </a:rPr>
              <a:t>西营乡农业生产空间格局</a:t>
            </a:r>
            <a:endParaRPr lang="zh-CN" altLang="en-US" sz="1400" dirty="0">
              <a:latin typeface="微软雅黑" panose="020B0503020204020204" charset="-122"/>
              <a:ea typeface="微软雅黑" panose="020B0503020204020204" charset="-122"/>
            </a:endParaRPr>
          </a:p>
        </p:txBody>
      </p:sp>
      <p:sp>
        <p:nvSpPr>
          <p:cNvPr id="10" name="文本框 9"/>
          <p:cNvSpPr txBox="1"/>
          <p:nvPr/>
        </p:nvSpPr>
        <p:spPr>
          <a:xfrm>
            <a:off x="466214" y="219971"/>
            <a:ext cx="9757799" cy="507831"/>
          </a:xfrm>
          <a:prstGeom prst="rect">
            <a:avLst/>
          </a:prstGeom>
          <a:noFill/>
        </p:spPr>
        <p:txBody>
          <a:bodyPr wrap="none" rtlCol="0" anchor="ctr">
            <a:spAutoFit/>
          </a:bodyPr>
          <a:lstStyle/>
          <a:p>
            <a:pPr algn="ctr"/>
            <a:r>
              <a:rPr lang="zh-CN" altLang="en-US" sz="2700" b="1" dirty="0">
                <a:solidFill>
                  <a:schemeClr val="bg1"/>
                </a:solidFill>
                <a:latin typeface="黑体" panose="02010600030101010101" pitchFamily="49" charset="-122"/>
                <a:ea typeface="黑体" panose="02010600030101010101" pitchFamily="49" charset="-122"/>
              </a:rPr>
              <a:t>石家庄市栾城区西营乡国土空间总体规划（</a:t>
            </a:r>
            <a:r>
              <a:rPr lang="en-US" altLang="zh-CN" sz="2700" b="1" dirty="0">
                <a:solidFill>
                  <a:schemeClr val="bg1"/>
                </a:solidFill>
                <a:latin typeface="黑体" panose="02010600030101010101" pitchFamily="49" charset="-122"/>
                <a:ea typeface="黑体" panose="02010600030101010101" pitchFamily="49" charset="-122"/>
              </a:rPr>
              <a:t>2021-2035</a:t>
            </a:r>
            <a:r>
              <a:rPr lang="zh-CN" altLang="en-US" sz="2700" b="1" dirty="0">
                <a:solidFill>
                  <a:schemeClr val="bg1"/>
                </a:solidFill>
                <a:latin typeface="黑体" panose="02010600030101010101" pitchFamily="49" charset="-122"/>
                <a:ea typeface="黑体" panose="02010600030101010101" pitchFamily="49" charset="-122"/>
              </a:rPr>
              <a:t>年）公示</a:t>
            </a:r>
            <a:endParaRPr lang="zh-CN" altLang="en-US" sz="2700" b="1" dirty="0">
              <a:solidFill>
                <a:schemeClr val="bg1"/>
              </a:solidFill>
              <a:latin typeface="黑体" panose="02010600030101010101" pitchFamily="49" charset="-122"/>
              <a:ea typeface="黑体" panose="02010600030101010101" pitchFamily="49" charset="-122"/>
            </a:endParaRPr>
          </a:p>
        </p:txBody>
      </p:sp>
      <p:pic>
        <p:nvPicPr>
          <p:cNvPr id="3" name="图片 2"/>
          <p:cNvPicPr>
            <a:picLocks noChangeAspect="1"/>
          </p:cNvPicPr>
          <p:nvPr/>
        </p:nvPicPr>
        <p:blipFill>
          <a:blip r:embed="rId1"/>
          <a:stretch>
            <a:fillRect/>
          </a:stretch>
        </p:blipFill>
        <p:spPr>
          <a:xfrm>
            <a:off x="3575486" y="8695072"/>
            <a:ext cx="6774543" cy="495312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 name="圆角矩形 5"/>
          <p:cNvSpPr/>
          <p:nvPr/>
        </p:nvSpPr>
        <p:spPr>
          <a:xfrm>
            <a:off x="258763" y="874643"/>
            <a:ext cx="10172699" cy="14003408"/>
          </a:xfrm>
          <a:prstGeom prst="roundRect">
            <a:avLst>
              <a:gd name="adj" fmla="val 41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tx1"/>
              </a:solidFill>
            </a:endParaRPr>
          </a:p>
        </p:txBody>
      </p:sp>
      <p:grpSp>
        <p:nvGrpSpPr>
          <p:cNvPr id="14" name="组合 13"/>
          <p:cNvGrpSpPr/>
          <p:nvPr/>
        </p:nvGrpSpPr>
        <p:grpSpPr>
          <a:xfrm>
            <a:off x="495066" y="1471158"/>
            <a:ext cx="5702421" cy="499624"/>
            <a:chOff x="320691" y="1351722"/>
            <a:chExt cx="5702421" cy="499624"/>
          </a:xfrm>
        </p:grpSpPr>
        <p:sp>
          <p:nvSpPr>
            <p:cNvPr id="9" name="文本框 8"/>
            <p:cNvSpPr txBox="1"/>
            <p:nvPr/>
          </p:nvSpPr>
          <p:spPr>
            <a:xfrm>
              <a:off x="572691" y="1351722"/>
              <a:ext cx="5450421" cy="499624"/>
            </a:xfrm>
            <a:prstGeom prst="rect">
              <a:avLst/>
            </a:prstGeom>
            <a:noFill/>
          </p:spPr>
          <p:txBody>
            <a:bodyPr wrap="square" rtlCol="0">
              <a:spAutoFit/>
            </a:bodyPr>
            <a:lstStyle/>
            <a:p>
              <a:pPr>
                <a:lnSpc>
                  <a:spcPct val="150000"/>
                </a:lnSpc>
              </a:pPr>
              <a:r>
                <a:rPr lang="zh-CN" altLang="en-US" sz="2000" b="1" dirty="0">
                  <a:solidFill>
                    <a:schemeClr val="accent1"/>
                  </a:solidFill>
                  <a:latin typeface="微软雅黑" panose="020B0503020204020204" charset="-122"/>
                  <a:ea typeface="微软雅黑" panose="020B0503020204020204" charset="-122"/>
                </a:rPr>
                <a:t>构建蓝绿交织的生态空间</a:t>
              </a:r>
              <a:endParaRPr lang="zh-CN" altLang="en-US" sz="2000" b="1" dirty="0">
                <a:solidFill>
                  <a:schemeClr val="accent1"/>
                </a:solidFill>
                <a:latin typeface="微软雅黑" panose="020B0503020204020204" charset="-122"/>
                <a:ea typeface="微软雅黑" panose="020B0503020204020204" charset="-122"/>
              </a:endParaRPr>
            </a:p>
          </p:txBody>
        </p:sp>
        <p:sp>
          <p:nvSpPr>
            <p:cNvPr id="11" name="矩形 10"/>
            <p:cNvSpPr/>
            <p:nvPr/>
          </p:nvSpPr>
          <p:spPr>
            <a:xfrm>
              <a:off x="320691" y="1396092"/>
              <a:ext cx="252000" cy="400110"/>
            </a:xfrm>
            <a:prstGeom prst="rect">
              <a:avLst/>
            </a:prstGeom>
            <a:solidFill>
              <a:schemeClr val="accent1"/>
            </a:solidFill>
            <a:effectLst>
              <a:outerShdw dist="38100" dir="2700000" algn="tl" rotWithShape="0">
                <a:schemeClr val="accent1">
                  <a:lumMod val="60000"/>
                  <a:lumOff val="40000"/>
                </a:schemeClr>
              </a:outerShdw>
            </a:effectLst>
          </p:spPr>
          <p:txBody>
            <a:bodyPr wrap="square" lIns="91440" tIns="45720" rIns="91440" bIns="45720" anchor="ctr">
              <a:spAutoFit/>
            </a:bodyPr>
            <a:lstStyle/>
            <a:p>
              <a:pPr algn="ctr"/>
              <a:r>
                <a:rPr lang="en-US" altLang="zh-CN" sz="2000" b="1" dirty="0">
                  <a:ln w="0"/>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7</a:t>
              </a:r>
              <a:endParaRPr lang="zh-CN" altLang="en-US" sz="2000" b="1" cap="none" spc="0" dirty="0">
                <a:ln w="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endParaRPr>
            </a:p>
          </p:txBody>
        </p:sp>
      </p:grpSp>
      <p:sp>
        <p:nvSpPr>
          <p:cNvPr id="2" name="矩形 1"/>
          <p:cNvSpPr/>
          <p:nvPr/>
        </p:nvSpPr>
        <p:spPr>
          <a:xfrm>
            <a:off x="495065" y="2069212"/>
            <a:ext cx="9700093" cy="360000"/>
          </a:xfrm>
          <a:prstGeom prst="rect">
            <a:avLst/>
          </a:prstGeom>
          <a:solidFill>
            <a:srgbClr val="9CDD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accent1">
                    <a:lumMod val="50000"/>
                  </a:schemeClr>
                </a:solidFill>
                <a:latin typeface="微软雅黑" panose="020B0503020204020204" charset="-122"/>
                <a:ea typeface="微软雅黑" panose="020B0503020204020204" charset="-122"/>
              </a:rPr>
              <a:t>水资源</a:t>
            </a:r>
            <a:endParaRPr lang="zh-CN" altLang="en-US" b="1" dirty="0">
              <a:solidFill>
                <a:schemeClr val="accent1">
                  <a:lumMod val="50000"/>
                </a:schemeClr>
              </a:solidFill>
              <a:latin typeface="微软雅黑" panose="020B0503020204020204" charset="-122"/>
              <a:ea typeface="微软雅黑" panose="020B0503020204020204" charset="-122"/>
            </a:endParaRPr>
          </a:p>
        </p:txBody>
      </p:sp>
      <p:sp>
        <p:nvSpPr>
          <p:cNvPr id="3" name="圆角矩形 2"/>
          <p:cNvSpPr/>
          <p:nvPr/>
        </p:nvSpPr>
        <p:spPr>
          <a:xfrm>
            <a:off x="495300" y="2568575"/>
            <a:ext cx="9700260" cy="3065780"/>
          </a:xfrm>
          <a:prstGeom prst="roundRect">
            <a:avLst>
              <a:gd name="adj" fmla="val 6812"/>
            </a:avLst>
          </a:prstGeom>
          <a:solidFill>
            <a:srgbClr val="9CDDE7">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1600" dirty="0">
                <a:solidFill>
                  <a:schemeClr val="tx1"/>
                </a:solidFill>
                <a:latin typeface="微软雅黑" panose="020B0503020204020204" charset="-122"/>
                <a:ea typeface="微软雅黑" panose="020B0503020204020204" charset="-122"/>
              </a:rPr>
              <a:t>优化水资源利用结构：遵循“优先利用引江水，合理利用地表水，控制利用地下水，积极利用非常规水源”的原则，优化配置水资源。</a:t>
            </a:r>
            <a:endParaRPr lang="en-US" altLang="zh-CN" sz="1600" dirty="0">
              <a:solidFill>
                <a:schemeClr val="tx1"/>
              </a:solidFill>
              <a:latin typeface="微软雅黑" panose="020B0503020204020204" charset="-122"/>
              <a:ea typeface="微软雅黑" panose="020B0503020204020204" charset="-122"/>
            </a:endParaRPr>
          </a:p>
          <a:p>
            <a:pPr>
              <a:lnSpc>
                <a:spcPct val="150000"/>
              </a:lnSpc>
            </a:pPr>
            <a:r>
              <a:rPr lang="zh-CN" altLang="en-US" sz="1600" dirty="0">
                <a:solidFill>
                  <a:schemeClr val="tx1"/>
                </a:solidFill>
                <a:latin typeface="微软雅黑" panose="020B0503020204020204" charset="-122"/>
                <a:ea typeface="微软雅黑" panose="020B0503020204020204" charset="-122"/>
              </a:rPr>
              <a:t>提高水资源利用效率：聚焦农业、工业、城镇、非常规水源利用等重点领域，全面推进节水型社会建设。</a:t>
            </a:r>
            <a:endParaRPr lang="en-US" altLang="zh-CN" sz="1600" dirty="0">
              <a:solidFill>
                <a:schemeClr val="tx1"/>
              </a:solidFill>
              <a:latin typeface="微软雅黑" panose="020B0503020204020204" charset="-122"/>
              <a:ea typeface="微软雅黑" panose="020B0503020204020204" charset="-122"/>
            </a:endParaRPr>
          </a:p>
          <a:p>
            <a:pPr>
              <a:lnSpc>
                <a:spcPct val="150000"/>
              </a:lnSpc>
            </a:pPr>
            <a:r>
              <a:rPr lang="zh-CN" altLang="en-US" sz="1600" dirty="0">
                <a:solidFill>
                  <a:schemeClr val="tx1"/>
                </a:solidFill>
                <a:latin typeface="微软雅黑" panose="020B0503020204020204" charset="-122"/>
                <a:ea typeface="微软雅黑" panose="020B0503020204020204" charset="-122"/>
              </a:rPr>
              <a:t>推进地下水超采综合治理：通过实施高效节水灌溉、种植业结构调整、农业灌溉水源置换、河道清理整治、调水补水工程、水资源监管等治理措施，深入推进地下水超采综合治理。</a:t>
            </a:r>
            <a:endParaRPr lang="en-US" altLang="zh-CN" sz="1600" dirty="0">
              <a:solidFill>
                <a:schemeClr val="tx1"/>
              </a:solidFill>
              <a:latin typeface="微软雅黑" panose="020B0503020204020204" charset="-122"/>
              <a:ea typeface="微软雅黑" panose="020B0503020204020204" charset="-122"/>
            </a:endParaRPr>
          </a:p>
          <a:p>
            <a:pPr>
              <a:lnSpc>
                <a:spcPct val="150000"/>
              </a:lnSpc>
            </a:pPr>
            <a:r>
              <a:rPr lang="zh-CN" altLang="en-US" sz="1600" dirty="0">
                <a:solidFill>
                  <a:schemeClr val="tx1"/>
                </a:solidFill>
                <a:latin typeface="微软雅黑" panose="020B0503020204020204" charset="-122"/>
                <a:ea typeface="微软雅黑" panose="020B0503020204020204" charset="-122"/>
              </a:rPr>
              <a:t>加强饮用水水源保护：严格保护和管控水源保护区，保障饮用水安全，推进农村自来水水源置换工程。</a:t>
            </a:r>
            <a:endParaRPr lang="zh-CN" altLang="en-US" sz="1600" dirty="0">
              <a:solidFill>
                <a:schemeClr val="tx1"/>
              </a:solidFill>
              <a:latin typeface="微软雅黑" panose="020B0503020204020204" charset="-122"/>
              <a:ea typeface="微软雅黑" panose="020B0503020204020204" charset="-122"/>
            </a:endParaRPr>
          </a:p>
        </p:txBody>
      </p:sp>
      <p:sp>
        <p:nvSpPr>
          <p:cNvPr id="49" name="矩形 48"/>
          <p:cNvSpPr/>
          <p:nvPr/>
        </p:nvSpPr>
        <p:spPr>
          <a:xfrm>
            <a:off x="495066" y="5791210"/>
            <a:ext cx="9700093" cy="360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微软雅黑" panose="020B0503020204020204" charset="-122"/>
                <a:ea typeface="微软雅黑" panose="020B0503020204020204" charset="-122"/>
                <a:sym typeface="+mn-ea"/>
              </a:rPr>
              <a:t>绿化造林空间</a:t>
            </a:r>
            <a:endParaRPr lang="zh-CN" altLang="en-US" b="1" dirty="0">
              <a:solidFill>
                <a:schemeClr val="bg1"/>
              </a:solidFill>
              <a:latin typeface="微软雅黑" panose="020B0503020204020204" charset="-122"/>
              <a:ea typeface="微软雅黑" panose="020B0503020204020204" charset="-122"/>
            </a:endParaRPr>
          </a:p>
        </p:txBody>
      </p:sp>
      <p:sp>
        <p:nvSpPr>
          <p:cNvPr id="50" name="圆角矩形 49"/>
          <p:cNvSpPr/>
          <p:nvPr/>
        </p:nvSpPr>
        <p:spPr>
          <a:xfrm>
            <a:off x="495300" y="6290310"/>
            <a:ext cx="9700260" cy="1928495"/>
          </a:xfrm>
          <a:prstGeom prst="roundRect">
            <a:avLst>
              <a:gd name="adj" fmla="val 6812"/>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nSpc>
                <a:spcPct val="150000"/>
              </a:lnSpc>
            </a:pPr>
            <a:r>
              <a:rPr lang="zh-CN" altLang="en-US" sz="1600" dirty="0">
                <a:solidFill>
                  <a:srgbClr val="000000"/>
                </a:solidFill>
                <a:latin typeface="微软雅黑" panose="020B0503020204020204" charset="-122"/>
                <a:ea typeface="微软雅黑" panose="020B0503020204020204" charset="-122"/>
                <a:sym typeface="+mn-ea"/>
              </a:rPr>
              <a:t>按照“宜乔则乔、宜灌则灌、宜草则草、宜荒则荒”的原则，确定造林绿化空间，科学开展国土绿化工程，提高水源涵养和水土保持能力；村庄周边营建多树种、多层次、生物多样性指数高和生态景观效益显著的环境保护林，提升环境宜居性。</a:t>
            </a:r>
            <a:endParaRPr lang="zh-CN" altLang="en-US" sz="1600" dirty="0">
              <a:solidFill>
                <a:srgbClr val="000000"/>
              </a:solidFill>
              <a:latin typeface="微软雅黑" panose="020B0503020204020204" charset="-122"/>
              <a:ea typeface="微软雅黑" panose="020B0503020204020204" charset="-122"/>
              <a:sym typeface="+mn-ea"/>
            </a:endParaRPr>
          </a:p>
        </p:txBody>
      </p:sp>
      <p:sp>
        <p:nvSpPr>
          <p:cNvPr id="52" name="矩形 51"/>
          <p:cNvSpPr/>
          <p:nvPr/>
        </p:nvSpPr>
        <p:spPr>
          <a:xfrm>
            <a:off x="495066" y="8400950"/>
            <a:ext cx="9700093" cy="360000"/>
          </a:xfrm>
          <a:prstGeom prst="rect">
            <a:avLst/>
          </a:prstGeom>
          <a:solidFill>
            <a:srgbClr val="527E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charset="-122"/>
                <a:ea typeface="微软雅黑" panose="020B0503020204020204" charset="-122"/>
              </a:rPr>
              <a:t>山水林田湖草沙系统修复</a:t>
            </a:r>
            <a:endParaRPr lang="zh-CN" altLang="en-US" b="1" dirty="0">
              <a:solidFill>
                <a:schemeClr val="bg1"/>
              </a:solidFill>
              <a:latin typeface="微软雅黑" panose="020B0503020204020204" charset="-122"/>
              <a:ea typeface="微软雅黑" panose="020B0503020204020204" charset="-122"/>
            </a:endParaRPr>
          </a:p>
        </p:txBody>
      </p:sp>
      <p:sp>
        <p:nvSpPr>
          <p:cNvPr id="53" name="圆角矩形 52"/>
          <p:cNvSpPr/>
          <p:nvPr/>
        </p:nvSpPr>
        <p:spPr>
          <a:xfrm>
            <a:off x="495300" y="8900160"/>
            <a:ext cx="9700260" cy="2386330"/>
          </a:xfrm>
          <a:prstGeom prst="roundRect">
            <a:avLst>
              <a:gd name="adj" fmla="val 6812"/>
            </a:avLst>
          </a:prstGeom>
          <a:solidFill>
            <a:srgbClr val="527E9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fontAlgn="auto">
              <a:lnSpc>
                <a:spcPct val="150000"/>
              </a:lnSpc>
              <a:spcBef>
                <a:spcPts val="0"/>
              </a:spcBef>
              <a:spcAft>
                <a:spcPts val="0"/>
              </a:spcAft>
              <a:buNone/>
            </a:pPr>
            <a:r>
              <a:rPr lang="zh-CN" altLang="en-US" sz="1600" kern="0" dirty="0">
                <a:solidFill>
                  <a:schemeClr val="tx1"/>
                </a:solidFill>
                <a:latin typeface="微软雅黑" panose="020B0503020204020204" charset="-122"/>
                <a:ea typeface="微软雅黑" panose="020B0503020204020204" charset="-122"/>
                <a:cs typeface="微软雅黑" panose="020B0503020204020204" charset="-122"/>
                <a:sym typeface="+mn-ea"/>
              </a:rPr>
              <a:t>水体生态</a:t>
            </a:r>
            <a:r>
              <a:rPr lang="zh-CN" sz="1600" kern="0" dirty="0">
                <a:solidFill>
                  <a:schemeClr val="tx1"/>
                </a:solidFill>
                <a:latin typeface="微软雅黑" panose="020B0503020204020204" charset="-122"/>
                <a:ea typeface="微软雅黑" panose="020B0503020204020204" charset="-122"/>
                <a:cs typeface="微软雅黑" panose="020B0503020204020204" charset="-122"/>
                <a:sym typeface="+mn-ea"/>
              </a:rPr>
              <a:t>修复</a:t>
            </a:r>
            <a:r>
              <a:rPr lang="zh-CN" altLang="en-US" sz="1600" dirty="0">
                <a:solidFill>
                  <a:schemeClr val="tx1"/>
                </a:solidFill>
                <a:latin typeface="微软雅黑" panose="020B0503020204020204" charset="-122"/>
                <a:ea typeface="微软雅黑" panose="020B0503020204020204" charset="-122"/>
                <a:cs typeface="Times New Roman" panose="02020603050405020304" pitchFamily="18" charset="0"/>
                <a:sym typeface="+mn-ea"/>
              </a:rPr>
              <a:t>：分区分段落实栾城区水功能区划、水资源保护与利用要求，采取河流生态修复，提升河流水系生态修复效果。重点加强</a:t>
            </a:r>
            <a:r>
              <a:rPr lang="zh-CN" altLang="en-US" sz="1600" dirty="0">
                <a:solidFill>
                  <a:schemeClr val="tx1"/>
                </a:solidFill>
                <a:latin typeface="微软雅黑" panose="020B0503020204020204" charset="-122"/>
                <a:ea typeface="微软雅黑" panose="020B0503020204020204" charset="-122"/>
                <a:cs typeface="Times New Roman" panose="02020603050405020304" pitchFamily="18" charset="0"/>
              </a:rPr>
              <a:t>洨河、泥河</a:t>
            </a:r>
            <a:r>
              <a:rPr lang="zh-CN" altLang="en-US" sz="1600" dirty="0">
                <a:solidFill>
                  <a:schemeClr val="tx1"/>
                </a:solidFill>
                <a:latin typeface="微软雅黑" panose="020B0503020204020204" charset="-122"/>
                <a:ea typeface="微软雅黑" panose="020B0503020204020204" charset="-122"/>
                <a:cs typeface="Times New Roman" panose="02020603050405020304" pitchFamily="18" charset="0"/>
                <a:sym typeface="+mn-ea"/>
              </a:rPr>
              <a:t>的修复治理工程以及东南退水明渠项目建设，保护沿岸村庄及农田的防洪安全，为完善区域排水防涝体系提供有力保障。</a:t>
            </a:r>
            <a:endParaRPr lang="zh-CN" altLang="en-US" sz="1600" dirty="0">
              <a:solidFill>
                <a:schemeClr val="tx1"/>
              </a:solidFill>
              <a:latin typeface="微软雅黑" panose="020B0503020204020204" charset="-122"/>
              <a:ea typeface="微软雅黑" panose="020B0503020204020204" charset="-122"/>
              <a:cs typeface="Times New Roman" panose="02020603050405020304" pitchFamily="18" charset="0"/>
            </a:endParaRPr>
          </a:p>
          <a:p>
            <a:pPr indent="0" algn="l" fontAlgn="auto">
              <a:lnSpc>
                <a:spcPct val="150000"/>
              </a:lnSpc>
              <a:spcBef>
                <a:spcPts val="0"/>
              </a:spcBef>
              <a:spcAft>
                <a:spcPts val="0"/>
              </a:spcAft>
              <a:buClrTx/>
              <a:buSzTx/>
              <a:buNone/>
            </a:pPr>
            <a:r>
              <a:rPr lang="zh-CN" altLang="en-US" sz="1600" noProof="0" dirty="0">
                <a:ln>
                  <a:noFill/>
                </a:ln>
                <a:solidFill>
                  <a:schemeClr val="tx1"/>
                </a:solidFill>
                <a:effectLst/>
                <a:uLnTx/>
                <a:uFillTx/>
                <a:latin typeface="微软雅黑" panose="020B0503020204020204" charset="-122"/>
                <a:ea typeface="微软雅黑" panose="020B0503020204020204" charset="-122"/>
                <a:cs typeface="Times New Roman" panose="02020603050405020304" pitchFamily="18" charset="0"/>
                <a:sym typeface="+mn-ea"/>
              </a:rPr>
              <a:t>乡村生态保护修复：</a:t>
            </a:r>
            <a:r>
              <a:rPr lang="zh-CN" altLang="en-US" sz="1600" kern="0" dirty="0">
                <a:solidFill>
                  <a:schemeClr val="tx1"/>
                </a:solidFill>
                <a:latin typeface="微软雅黑" panose="020B0503020204020204" charset="-122"/>
                <a:ea typeface="微软雅黑" panose="020B0503020204020204" charset="-122"/>
                <a:cs typeface="微软雅黑" panose="020B0503020204020204" charset="-122"/>
                <a:sym typeface="+mn-ea"/>
              </a:rPr>
              <a:t>结合乡村人居环境整治提升，优化调整生态用地布局，保护和恢复乡村生态功能，维护生物多样性，保护乡村自然景观。</a:t>
            </a:r>
            <a:endParaRPr lang="zh-CN" altLang="en-US" sz="1600" kern="0" dirty="0">
              <a:solidFill>
                <a:schemeClr val="tx1"/>
              </a:solidFill>
              <a:latin typeface="微软雅黑" panose="020B0503020204020204" charset="-122"/>
              <a:ea typeface="微软雅黑" panose="020B0503020204020204" charset="-122"/>
              <a:cs typeface="微软雅黑" panose="020B0503020204020204" charset="-122"/>
              <a:sym typeface="+mn-ea"/>
            </a:endParaRPr>
          </a:p>
        </p:txBody>
      </p:sp>
      <p:sp>
        <p:nvSpPr>
          <p:cNvPr id="8" name="文本框 7"/>
          <p:cNvSpPr txBox="1"/>
          <p:nvPr/>
        </p:nvSpPr>
        <p:spPr>
          <a:xfrm>
            <a:off x="466214" y="219971"/>
            <a:ext cx="9757799" cy="507831"/>
          </a:xfrm>
          <a:prstGeom prst="rect">
            <a:avLst/>
          </a:prstGeom>
          <a:noFill/>
        </p:spPr>
        <p:txBody>
          <a:bodyPr wrap="none" rtlCol="0" anchor="ctr">
            <a:spAutoFit/>
          </a:bodyPr>
          <a:lstStyle/>
          <a:p>
            <a:pPr algn="ctr"/>
            <a:r>
              <a:rPr lang="zh-CN" altLang="en-US" sz="2700" b="1" dirty="0">
                <a:solidFill>
                  <a:schemeClr val="bg1"/>
                </a:solidFill>
                <a:latin typeface="黑体" panose="02010600030101010101" pitchFamily="49" charset="-122"/>
                <a:ea typeface="黑体" panose="02010600030101010101" pitchFamily="49" charset="-122"/>
              </a:rPr>
              <a:t>石家庄市栾城区西营乡国土空间总体规划（</a:t>
            </a:r>
            <a:r>
              <a:rPr lang="en-US" altLang="zh-CN" sz="2700" b="1" dirty="0">
                <a:solidFill>
                  <a:schemeClr val="bg1"/>
                </a:solidFill>
                <a:latin typeface="黑体" panose="02010600030101010101" pitchFamily="49" charset="-122"/>
                <a:ea typeface="黑体" panose="02010600030101010101" pitchFamily="49" charset="-122"/>
              </a:rPr>
              <a:t>2021-2035</a:t>
            </a:r>
            <a:r>
              <a:rPr lang="zh-CN" altLang="en-US" sz="2700" b="1" dirty="0">
                <a:solidFill>
                  <a:schemeClr val="bg1"/>
                </a:solidFill>
                <a:latin typeface="黑体" panose="02010600030101010101" pitchFamily="49" charset="-122"/>
                <a:ea typeface="黑体" panose="02010600030101010101" pitchFamily="49" charset="-122"/>
              </a:rPr>
              <a:t>年）公示</a:t>
            </a:r>
            <a:endParaRPr lang="zh-CN" altLang="en-US" sz="2700" b="1" dirty="0">
              <a:solidFill>
                <a:schemeClr val="bg1"/>
              </a:solidFill>
              <a:latin typeface="黑体" panose="02010600030101010101" pitchFamily="49" charset="-122"/>
              <a:ea typeface="黑体" panose="02010600030101010101" pitchFamily="49" charset="-122"/>
            </a:endParaRPr>
          </a:p>
        </p:txBody>
      </p:sp>
      <p:pic>
        <p:nvPicPr>
          <p:cNvPr id="16" name="图片 15"/>
          <p:cNvPicPr>
            <a:picLocks noChangeAspect="1"/>
          </p:cNvPicPr>
          <p:nvPr/>
        </p:nvPicPr>
        <p:blipFill>
          <a:blip r:embed="rId1"/>
          <a:stretch>
            <a:fillRect/>
          </a:stretch>
        </p:blipFill>
        <p:spPr>
          <a:xfrm>
            <a:off x="747066" y="11639125"/>
            <a:ext cx="4412837" cy="2822025"/>
          </a:xfrm>
          <a:prstGeom prst="rect">
            <a:avLst/>
          </a:prstGeom>
        </p:spPr>
      </p:pic>
      <p:pic>
        <p:nvPicPr>
          <p:cNvPr id="17" name="图片 16"/>
          <p:cNvPicPr>
            <a:picLocks noChangeAspect="1"/>
          </p:cNvPicPr>
          <p:nvPr/>
        </p:nvPicPr>
        <p:blipFill>
          <a:blip r:embed="rId2"/>
          <a:stretch>
            <a:fillRect/>
          </a:stretch>
        </p:blipFill>
        <p:spPr>
          <a:xfrm>
            <a:off x="5396205" y="11671389"/>
            <a:ext cx="4531464" cy="282202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 name="圆角矩形 5"/>
          <p:cNvSpPr/>
          <p:nvPr/>
        </p:nvSpPr>
        <p:spPr>
          <a:xfrm>
            <a:off x="258763" y="874643"/>
            <a:ext cx="10172699" cy="14003408"/>
          </a:xfrm>
          <a:prstGeom prst="roundRect">
            <a:avLst>
              <a:gd name="adj" fmla="val 41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tx1"/>
              </a:solidFill>
            </a:endParaRPr>
          </a:p>
        </p:txBody>
      </p:sp>
      <p:grpSp>
        <p:nvGrpSpPr>
          <p:cNvPr id="14" name="组合 13"/>
          <p:cNvGrpSpPr/>
          <p:nvPr/>
        </p:nvGrpSpPr>
        <p:grpSpPr>
          <a:xfrm>
            <a:off x="495066" y="1471158"/>
            <a:ext cx="5702421" cy="499624"/>
            <a:chOff x="320691" y="1351722"/>
            <a:chExt cx="5702421" cy="499624"/>
          </a:xfrm>
        </p:grpSpPr>
        <p:sp>
          <p:nvSpPr>
            <p:cNvPr id="9" name="文本框 8"/>
            <p:cNvSpPr txBox="1"/>
            <p:nvPr/>
          </p:nvSpPr>
          <p:spPr>
            <a:xfrm>
              <a:off x="572691" y="1351722"/>
              <a:ext cx="5450421" cy="499624"/>
            </a:xfrm>
            <a:prstGeom prst="rect">
              <a:avLst/>
            </a:prstGeom>
            <a:noFill/>
          </p:spPr>
          <p:txBody>
            <a:bodyPr wrap="square" rtlCol="0">
              <a:spAutoFit/>
            </a:bodyPr>
            <a:lstStyle/>
            <a:p>
              <a:pPr>
                <a:lnSpc>
                  <a:spcPct val="150000"/>
                </a:lnSpc>
              </a:pPr>
              <a:r>
                <a:rPr lang="zh-CN" altLang="en-US" sz="2000" b="1" dirty="0">
                  <a:solidFill>
                    <a:schemeClr val="accent1"/>
                  </a:solidFill>
                  <a:latin typeface="微软雅黑" panose="020B0503020204020204" charset="-122"/>
                  <a:ea typeface="微软雅黑" panose="020B0503020204020204" charset="-122"/>
                </a:rPr>
                <a:t>构筑集约、节约、高效的建设空间</a:t>
              </a:r>
              <a:endParaRPr lang="zh-CN" altLang="en-US" sz="2000" b="1" dirty="0">
                <a:solidFill>
                  <a:schemeClr val="accent1"/>
                </a:solidFill>
                <a:latin typeface="微软雅黑" panose="020B0503020204020204" charset="-122"/>
                <a:ea typeface="微软雅黑" panose="020B0503020204020204" charset="-122"/>
              </a:endParaRPr>
            </a:p>
          </p:txBody>
        </p:sp>
        <p:sp>
          <p:nvSpPr>
            <p:cNvPr id="11" name="矩形 10"/>
            <p:cNvSpPr/>
            <p:nvPr/>
          </p:nvSpPr>
          <p:spPr>
            <a:xfrm>
              <a:off x="320691" y="1396092"/>
              <a:ext cx="252000" cy="400110"/>
            </a:xfrm>
            <a:prstGeom prst="rect">
              <a:avLst/>
            </a:prstGeom>
            <a:solidFill>
              <a:schemeClr val="accent1"/>
            </a:solidFill>
            <a:effectLst>
              <a:outerShdw dist="38100" dir="2700000" algn="tl" rotWithShape="0">
                <a:schemeClr val="accent1">
                  <a:lumMod val="60000"/>
                  <a:lumOff val="40000"/>
                </a:schemeClr>
              </a:outerShdw>
            </a:effectLst>
          </p:spPr>
          <p:txBody>
            <a:bodyPr wrap="square" lIns="91440" tIns="45720" rIns="91440" bIns="45720" anchor="ctr">
              <a:spAutoFit/>
            </a:bodyPr>
            <a:lstStyle/>
            <a:p>
              <a:pPr algn="ctr"/>
              <a:r>
                <a:rPr lang="en-US" altLang="zh-CN" sz="2000" b="1" dirty="0">
                  <a:ln w="0"/>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8</a:t>
              </a:r>
              <a:endParaRPr lang="zh-CN" altLang="en-US" sz="2000" b="1" cap="none" spc="0" dirty="0">
                <a:ln w="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endParaRPr>
            </a:p>
          </p:txBody>
        </p:sp>
      </p:grpSp>
      <p:sp>
        <p:nvSpPr>
          <p:cNvPr id="2" name="矩形 1"/>
          <p:cNvSpPr/>
          <p:nvPr/>
        </p:nvSpPr>
        <p:spPr>
          <a:xfrm>
            <a:off x="495301" y="2045335"/>
            <a:ext cx="3147786" cy="36004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charset="-122"/>
                <a:ea typeface="微软雅黑" panose="020B0503020204020204" charset="-122"/>
              </a:rPr>
              <a:t>构建完善的镇村体系</a:t>
            </a:r>
            <a:endParaRPr lang="zh-CN" altLang="en-US" b="1" dirty="0">
              <a:solidFill>
                <a:schemeClr val="bg1"/>
              </a:solidFill>
              <a:latin typeface="微软雅黑" panose="020B0503020204020204" charset="-122"/>
              <a:ea typeface="微软雅黑" panose="020B0503020204020204" charset="-122"/>
            </a:endParaRPr>
          </a:p>
        </p:txBody>
      </p:sp>
      <p:sp>
        <p:nvSpPr>
          <p:cNvPr id="3" name="圆角矩形 2"/>
          <p:cNvSpPr/>
          <p:nvPr/>
        </p:nvSpPr>
        <p:spPr>
          <a:xfrm>
            <a:off x="495300" y="2556510"/>
            <a:ext cx="3147786" cy="3961130"/>
          </a:xfrm>
          <a:prstGeom prst="roundRect">
            <a:avLst>
              <a:gd name="adj" fmla="val 6812"/>
            </a:avLst>
          </a:prstGeom>
          <a:solidFill>
            <a:schemeClr val="accent2">
              <a:lumMod val="60000"/>
              <a:lumOff val="40000"/>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06400" algn="just" eaLnBrk="0">
              <a:lnSpc>
                <a:spcPct val="150000"/>
              </a:lnSpc>
              <a:extLst>
                <a:ext uri="{35155182-B16C-46BC-9424-99874614C6A1}">
                  <wpsdc:indentchars xmlns:wpsdc="http://www.wps.cn/officeDocument/2017/drawingmlCustomData" val="200" checksum="1740828767"/>
                </a:ext>
              </a:extLst>
            </a:pPr>
            <a:r>
              <a:rPr lang="zh-CN" altLang="en-US" sz="1600" kern="0" dirty="0">
                <a:solidFill>
                  <a:schemeClr val="tx1"/>
                </a:solidFill>
                <a:latin typeface="微软雅黑" panose="020B0503020204020204" charset="-122"/>
                <a:ea typeface="微软雅黑" panose="020B0503020204020204" charset="-122"/>
                <a:sym typeface="+mn-ea"/>
              </a:rPr>
              <a:t>规划形成“乡政府驻地</a:t>
            </a:r>
            <a:r>
              <a:rPr lang="en-US" altLang="zh-CN" sz="1600" kern="0" dirty="0">
                <a:solidFill>
                  <a:schemeClr val="tx1"/>
                </a:solidFill>
                <a:latin typeface="微软雅黑" panose="020B0503020204020204" charset="-122"/>
                <a:ea typeface="微软雅黑" panose="020B0503020204020204" charset="-122"/>
                <a:sym typeface="+mn-ea"/>
              </a:rPr>
              <a:t>—</a:t>
            </a:r>
            <a:r>
              <a:rPr lang="zh-CN" altLang="en-US" sz="1600" kern="0" dirty="0">
                <a:solidFill>
                  <a:schemeClr val="tx1"/>
                </a:solidFill>
                <a:latin typeface="微软雅黑" panose="020B0503020204020204" charset="-122"/>
                <a:ea typeface="微软雅黑" panose="020B0503020204020204" charset="-122"/>
                <a:sym typeface="+mn-ea"/>
              </a:rPr>
              <a:t>中心村</a:t>
            </a:r>
            <a:r>
              <a:rPr lang="en-US" altLang="zh-CN" sz="1600" kern="0" dirty="0">
                <a:solidFill>
                  <a:schemeClr val="tx1"/>
                </a:solidFill>
                <a:latin typeface="微软雅黑" panose="020B0503020204020204" charset="-122"/>
                <a:ea typeface="微软雅黑" panose="020B0503020204020204" charset="-122"/>
                <a:sym typeface="+mn-ea"/>
              </a:rPr>
              <a:t>—</a:t>
            </a:r>
            <a:r>
              <a:rPr lang="zh-CN" altLang="en-US" sz="1600" kern="0" dirty="0">
                <a:solidFill>
                  <a:schemeClr val="tx1"/>
                </a:solidFill>
                <a:latin typeface="微软雅黑" panose="020B0503020204020204" charset="-122"/>
                <a:ea typeface="微软雅黑" panose="020B0503020204020204" charset="-122"/>
                <a:sym typeface="+mn-ea"/>
              </a:rPr>
              <a:t>基层村”三级居民点体系</a:t>
            </a:r>
            <a:endParaRPr lang="en-US" altLang="zh-CN" sz="1600" kern="0" dirty="0">
              <a:solidFill>
                <a:schemeClr val="tx1"/>
              </a:solidFill>
              <a:latin typeface="微软雅黑" panose="020B0503020204020204" charset="-122"/>
              <a:ea typeface="微软雅黑" panose="020B0503020204020204" charset="-122"/>
              <a:sym typeface="+mn-ea"/>
            </a:endParaRPr>
          </a:p>
          <a:p>
            <a:pPr indent="406400" algn="just" eaLnBrk="0">
              <a:lnSpc>
                <a:spcPct val="150000"/>
              </a:lnSpc>
              <a:extLst>
                <a:ext uri="{35155182-B16C-46BC-9424-99874614C6A1}">
                  <wpsdc:indentchars xmlns:wpsdc="http://www.wps.cn/officeDocument/2017/drawingmlCustomData" val="200" checksum="1740828767"/>
                </a:ext>
              </a:extLst>
            </a:pPr>
            <a:r>
              <a:rPr lang="zh-CN" altLang="en-US" sz="1600" kern="0" dirty="0">
                <a:solidFill>
                  <a:schemeClr val="tx1"/>
                </a:solidFill>
                <a:latin typeface="微软雅黑" panose="020B0503020204020204" charset="-122"/>
                <a:ea typeface="微软雅黑" panose="020B0503020204020204" charset="-122"/>
                <a:sym typeface="+mn-ea"/>
              </a:rPr>
              <a:t>乡政府驻地：西营村。</a:t>
            </a:r>
            <a:endParaRPr lang="en-US" altLang="zh-CN" sz="1600" kern="0" dirty="0">
              <a:solidFill>
                <a:schemeClr val="tx1"/>
              </a:solidFill>
              <a:latin typeface="微软雅黑" panose="020B0503020204020204" charset="-122"/>
              <a:ea typeface="微软雅黑" panose="020B0503020204020204" charset="-122"/>
              <a:sym typeface="+mn-ea"/>
            </a:endParaRPr>
          </a:p>
          <a:p>
            <a:pPr indent="406400" algn="just" eaLnBrk="0">
              <a:lnSpc>
                <a:spcPct val="150000"/>
              </a:lnSpc>
              <a:extLst>
                <a:ext uri="{35155182-B16C-46BC-9424-99874614C6A1}">
                  <wpsdc:indentchars xmlns:wpsdc="http://www.wps.cn/officeDocument/2017/drawingmlCustomData" val="200" checksum="1740828767"/>
                </a:ext>
              </a:extLst>
            </a:pPr>
            <a:r>
              <a:rPr lang="zh-CN" altLang="en-US" sz="1600" kern="0" dirty="0">
                <a:solidFill>
                  <a:schemeClr val="tx1"/>
                </a:solidFill>
                <a:latin typeface="微软雅黑" panose="020B0503020204020204" charset="-122"/>
                <a:ea typeface="微软雅黑" panose="020B0503020204020204" charset="-122"/>
                <a:sym typeface="+mn-ea"/>
              </a:rPr>
              <a:t>中心村：小代梅、后牛村</a:t>
            </a:r>
            <a:r>
              <a:rPr lang="en-US" altLang="zh-CN" sz="1600" kern="0" dirty="0">
                <a:solidFill>
                  <a:schemeClr val="tx1"/>
                </a:solidFill>
                <a:latin typeface="微软雅黑" panose="020B0503020204020204" charset="-122"/>
                <a:ea typeface="微软雅黑" panose="020B0503020204020204" charset="-122"/>
                <a:sym typeface="+mn-ea"/>
              </a:rPr>
              <a:t>2</a:t>
            </a:r>
            <a:r>
              <a:rPr lang="zh-CN" altLang="en-US" sz="1600" kern="0" dirty="0">
                <a:solidFill>
                  <a:schemeClr val="tx1"/>
                </a:solidFill>
                <a:latin typeface="微软雅黑" panose="020B0503020204020204" charset="-122"/>
                <a:ea typeface="微软雅黑" panose="020B0503020204020204" charset="-122"/>
                <a:sym typeface="+mn-ea"/>
              </a:rPr>
              <a:t>个村。</a:t>
            </a:r>
            <a:endParaRPr lang="en-US" altLang="zh-CN" sz="1600" kern="0" dirty="0">
              <a:solidFill>
                <a:schemeClr val="tx1"/>
              </a:solidFill>
              <a:latin typeface="微软雅黑" panose="020B0503020204020204" charset="-122"/>
              <a:ea typeface="微软雅黑" panose="020B0503020204020204" charset="-122"/>
              <a:sym typeface="+mn-ea"/>
            </a:endParaRPr>
          </a:p>
          <a:p>
            <a:pPr indent="406400" algn="just" eaLnBrk="0">
              <a:lnSpc>
                <a:spcPct val="150000"/>
              </a:lnSpc>
              <a:extLst>
                <a:ext uri="{35155182-B16C-46BC-9424-99874614C6A1}">
                  <wpsdc:indentchars xmlns:wpsdc="http://www.wps.cn/officeDocument/2017/drawingmlCustomData" val="200" checksum="1740828767"/>
                </a:ext>
              </a:extLst>
            </a:pPr>
            <a:r>
              <a:rPr lang="zh-CN" altLang="en-US" sz="1600" kern="0" dirty="0">
                <a:solidFill>
                  <a:schemeClr val="tx1"/>
                </a:solidFill>
                <a:latin typeface="微软雅黑" panose="020B0503020204020204" charset="-122"/>
                <a:ea typeface="微软雅黑" panose="020B0503020204020204" charset="-122"/>
                <a:sym typeface="+mn-ea"/>
              </a:rPr>
              <a:t>基层村：北安乐、北贾村、大孙村、东营、段家庄、关家庄、郭家庄、河西、黄家辛庄、连代梅、龙门、南安乐、南贾村、南王庄、等</a:t>
            </a:r>
            <a:r>
              <a:rPr lang="en-US" altLang="zh-CN" sz="1600" kern="0" dirty="0">
                <a:solidFill>
                  <a:schemeClr val="tx1"/>
                </a:solidFill>
                <a:latin typeface="微软雅黑" panose="020B0503020204020204" charset="-122"/>
                <a:ea typeface="微软雅黑" panose="020B0503020204020204" charset="-122"/>
                <a:sym typeface="+mn-ea"/>
              </a:rPr>
              <a:t>30</a:t>
            </a:r>
            <a:r>
              <a:rPr lang="zh-CN" altLang="en-US" sz="1600" kern="0" dirty="0">
                <a:solidFill>
                  <a:schemeClr val="tx1"/>
                </a:solidFill>
                <a:latin typeface="微软雅黑" panose="020B0503020204020204" charset="-122"/>
                <a:ea typeface="微软雅黑" panose="020B0503020204020204" charset="-122"/>
                <a:sym typeface="+mn-ea"/>
              </a:rPr>
              <a:t>个村。</a:t>
            </a:r>
            <a:endParaRPr lang="zh-CN" altLang="en-US" sz="1600" kern="0" dirty="0">
              <a:solidFill>
                <a:schemeClr val="tx1"/>
              </a:solidFill>
              <a:latin typeface="微软雅黑" panose="020B0503020204020204" charset="-122"/>
              <a:ea typeface="微软雅黑" panose="020B0503020204020204" charset="-122"/>
              <a:sym typeface="+mn-ea"/>
            </a:endParaRPr>
          </a:p>
        </p:txBody>
      </p:sp>
      <p:sp>
        <p:nvSpPr>
          <p:cNvPr id="28" name="矩形 27"/>
          <p:cNvSpPr/>
          <p:nvPr/>
        </p:nvSpPr>
        <p:spPr>
          <a:xfrm>
            <a:off x="495300" y="6918325"/>
            <a:ext cx="7714615" cy="3632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kern="0" dirty="0">
                <a:solidFill>
                  <a:schemeClr val="bg1"/>
                </a:solidFill>
                <a:latin typeface="微软雅黑" panose="020B0503020204020204" charset="-122"/>
                <a:ea typeface="微软雅黑" panose="020B0503020204020204" charset="-122"/>
                <a:sym typeface="+mn-ea"/>
              </a:rPr>
              <a:t>构建全民覆盖、普惠共享</a:t>
            </a:r>
            <a:r>
              <a:rPr lang="zh-CN" altLang="en-US" b="1" dirty="0">
                <a:solidFill>
                  <a:schemeClr val="bg1"/>
                </a:solidFill>
                <a:latin typeface="微软雅黑" panose="020B0503020204020204" charset="-122"/>
                <a:ea typeface="微软雅黑" panose="020B0503020204020204" charset="-122"/>
              </a:rPr>
              <a:t>公共服务设施体系</a:t>
            </a:r>
            <a:endParaRPr lang="zh-CN" altLang="en-US" b="1" dirty="0">
              <a:solidFill>
                <a:schemeClr val="bg1"/>
              </a:solidFill>
              <a:latin typeface="微软雅黑" panose="020B0503020204020204" charset="-122"/>
              <a:ea typeface="微软雅黑" panose="020B0503020204020204" charset="-122"/>
            </a:endParaRPr>
          </a:p>
        </p:txBody>
      </p:sp>
      <p:sp>
        <p:nvSpPr>
          <p:cNvPr id="29" name="圆角矩形 28"/>
          <p:cNvSpPr/>
          <p:nvPr/>
        </p:nvSpPr>
        <p:spPr>
          <a:xfrm>
            <a:off x="495300" y="7429500"/>
            <a:ext cx="7715250" cy="1355725"/>
          </a:xfrm>
          <a:prstGeom prst="roundRect">
            <a:avLst>
              <a:gd name="adj" fmla="val 6812"/>
            </a:avLst>
          </a:prstGeom>
          <a:solidFill>
            <a:schemeClr val="accent2">
              <a:lumMod val="60000"/>
              <a:lumOff val="40000"/>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06400" algn="just" eaLnBrk="0" fontAlgn="auto">
              <a:lnSpc>
                <a:spcPct val="150000"/>
              </a:lnSpc>
              <a:extLst>
                <a:ext uri="{35155182-B16C-46BC-9424-99874614C6A1}">
                  <wpsdc:indentchars xmlns:wpsdc="http://www.wps.cn/officeDocument/2017/drawingmlCustomData" val="200" checksum="1740828767"/>
                </a:ext>
              </a:extLst>
            </a:pPr>
            <a:r>
              <a:rPr lang="zh-CN" altLang="en-US" sz="1600" kern="0" dirty="0">
                <a:solidFill>
                  <a:schemeClr val="tx1"/>
                </a:solidFill>
                <a:latin typeface="微软雅黑" panose="020B0503020204020204" charset="-122"/>
                <a:ea typeface="微软雅黑" panose="020B0503020204020204" charset="-122"/>
                <a:sym typeface="+mn-ea"/>
              </a:rPr>
              <a:t>构建“乡政府驻地（</a:t>
            </a:r>
            <a:r>
              <a:rPr lang="en-US" altLang="zh-CN" sz="1600" kern="0" dirty="0">
                <a:solidFill>
                  <a:schemeClr val="tx1"/>
                </a:solidFill>
                <a:latin typeface="微软雅黑" panose="020B0503020204020204" charset="-122"/>
                <a:ea typeface="微软雅黑" panose="020B0503020204020204" charset="-122"/>
                <a:sym typeface="+mn-ea"/>
              </a:rPr>
              <a:t>30</a:t>
            </a:r>
            <a:r>
              <a:rPr lang="zh-CN" altLang="en-US" sz="1600" kern="0" dirty="0">
                <a:solidFill>
                  <a:schemeClr val="tx1"/>
                </a:solidFill>
                <a:latin typeface="微软雅黑" panose="020B0503020204020204" charset="-122"/>
                <a:ea typeface="微软雅黑" panose="020B0503020204020204" charset="-122"/>
                <a:sym typeface="+mn-ea"/>
              </a:rPr>
              <a:t>分钟）</a:t>
            </a:r>
            <a:r>
              <a:rPr lang="en-US" altLang="zh-CN" sz="1600" kern="0" dirty="0">
                <a:solidFill>
                  <a:schemeClr val="tx1"/>
                </a:solidFill>
                <a:latin typeface="微软雅黑" panose="020B0503020204020204" charset="-122"/>
                <a:ea typeface="微软雅黑" panose="020B0503020204020204" charset="-122"/>
                <a:sym typeface="+mn-ea"/>
              </a:rPr>
              <a:t>—</a:t>
            </a:r>
            <a:r>
              <a:rPr lang="zh-CN" altLang="en-US" sz="1600" kern="0" dirty="0">
                <a:solidFill>
                  <a:schemeClr val="tx1"/>
                </a:solidFill>
                <a:latin typeface="微软雅黑" panose="020B0503020204020204" charset="-122"/>
                <a:ea typeface="微软雅黑" panose="020B0503020204020204" charset="-122"/>
                <a:sym typeface="+mn-ea"/>
              </a:rPr>
              <a:t>中心村级（</a:t>
            </a:r>
            <a:r>
              <a:rPr lang="en-US" altLang="zh-CN" sz="1600" kern="0" dirty="0">
                <a:solidFill>
                  <a:schemeClr val="tx1"/>
                </a:solidFill>
                <a:latin typeface="微软雅黑" panose="020B0503020204020204" charset="-122"/>
                <a:ea typeface="微软雅黑" panose="020B0503020204020204" charset="-122"/>
                <a:sym typeface="+mn-ea"/>
              </a:rPr>
              <a:t>15</a:t>
            </a:r>
            <a:r>
              <a:rPr lang="zh-CN" altLang="en-US" sz="1600" kern="0" dirty="0">
                <a:solidFill>
                  <a:schemeClr val="tx1"/>
                </a:solidFill>
                <a:latin typeface="微软雅黑" panose="020B0503020204020204" charset="-122"/>
                <a:ea typeface="微软雅黑" panose="020B0503020204020204" charset="-122"/>
                <a:sym typeface="+mn-ea"/>
              </a:rPr>
              <a:t>分钟）</a:t>
            </a:r>
            <a:r>
              <a:rPr lang="en-US" altLang="zh-CN" sz="1600" kern="0" dirty="0">
                <a:solidFill>
                  <a:schemeClr val="tx1"/>
                </a:solidFill>
                <a:latin typeface="微软雅黑" panose="020B0503020204020204" charset="-122"/>
                <a:ea typeface="微软雅黑" panose="020B0503020204020204" charset="-122"/>
                <a:sym typeface="+mn-ea"/>
              </a:rPr>
              <a:t>—</a:t>
            </a:r>
            <a:r>
              <a:rPr lang="zh-CN" altLang="en-US" sz="1600" kern="0" dirty="0">
                <a:solidFill>
                  <a:schemeClr val="tx1"/>
                </a:solidFill>
                <a:latin typeface="微软雅黑" panose="020B0503020204020204" charset="-122"/>
                <a:ea typeface="微软雅黑" panose="020B0503020204020204" charset="-122"/>
                <a:sym typeface="+mn-ea"/>
              </a:rPr>
              <a:t>基层村级（</a:t>
            </a:r>
            <a:r>
              <a:rPr lang="en-US" altLang="zh-CN" sz="1600" kern="0" dirty="0">
                <a:solidFill>
                  <a:schemeClr val="tx1"/>
                </a:solidFill>
                <a:latin typeface="微软雅黑" panose="020B0503020204020204" charset="-122"/>
                <a:ea typeface="微软雅黑" panose="020B0503020204020204" charset="-122"/>
                <a:sym typeface="+mn-ea"/>
              </a:rPr>
              <a:t>5</a:t>
            </a:r>
            <a:r>
              <a:rPr lang="zh-CN" altLang="en-US" sz="1600" kern="0" dirty="0">
                <a:solidFill>
                  <a:schemeClr val="tx1"/>
                </a:solidFill>
                <a:latin typeface="微软雅黑" panose="020B0503020204020204" charset="-122"/>
                <a:ea typeface="微软雅黑" panose="020B0503020204020204" charset="-122"/>
                <a:sym typeface="+mn-ea"/>
              </a:rPr>
              <a:t>分钟）</a:t>
            </a:r>
            <a:r>
              <a:rPr lang="en-US" altLang="zh-CN" sz="1600" kern="0" dirty="0">
                <a:solidFill>
                  <a:schemeClr val="tx1"/>
                </a:solidFill>
                <a:latin typeface="微软雅黑" panose="020B0503020204020204" charset="-122"/>
                <a:ea typeface="微软雅黑" panose="020B0503020204020204" charset="-122"/>
                <a:sym typeface="+mn-ea"/>
              </a:rPr>
              <a:t>“</a:t>
            </a:r>
            <a:r>
              <a:rPr lang="zh-CN" altLang="en-US" sz="1600" kern="0" dirty="0">
                <a:solidFill>
                  <a:schemeClr val="tx1"/>
                </a:solidFill>
                <a:latin typeface="微软雅黑" panose="020B0503020204020204" charset="-122"/>
                <a:ea typeface="微软雅黑" panose="020B0503020204020204" charset="-122"/>
                <a:sym typeface="+mn-ea"/>
              </a:rPr>
              <a:t>社区生活圈层级。对公共服务设施进行分类、分级控制，满足村庄就近使用需求，并注重相邻村庄之间公共服务设施的错位配置和共享使用。</a:t>
            </a:r>
            <a:endParaRPr lang="zh-CN" altLang="en-US" sz="1600" kern="0" dirty="0">
              <a:solidFill>
                <a:schemeClr val="tx1"/>
              </a:solidFill>
              <a:latin typeface="微软雅黑" panose="020B0503020204020204" charset="-122"/>
              <a:ea typeface="微软雅黑" panose="020B0503020204020204" charset="-122"/>
              <a:sym typeface="+mn-ea"/>
            </a:endParaRPr>
          </a:p>
        </p:txBody>
      </p:sp>
      <p:pic>
        <p:nvPicPr>
          <p:cNvPr id="10" name="图片 9" descr="图片1"/>
          <p:cNvPicPr>
            <a:picLocks noChangeAspect="1"/>
          </p:cNvPicPr>
          <p:nvPr/>
        </p:nvPicPr>
        <p:blipFill>
          <a:blip r:embed="rId1"/>
          <a:stretch>
            <a:fillRect/>
          </a:stretch>
        </p:blipFill>
        <p:spPr>
          <a:xfrm>
            <a:off x="8210785" y="6743540"/>
            <a:ext cx="2082800" cy="2029460"/>
          </a:xfrm>
          <a:prstGeom prst="rect">
            <a:avLst/>
          </a:prstGeom>
        </p:spPr>
      </p:pic>
      <p:sp>
        <p:nvSpPr>
          <p:cNvPr id="13" name="文本框 12"/>
          <p:cNvSpPr txBox="1"/>
          <p:nvPr/>
        </p:nvSpPr>
        <p:spPr>
          <a:xfrm>
            <a:off x="1443886" y="14329937"/>
            <a:ext cx="6690360" cy="306705"/>
          </a:xfrm>
          <a:prstGeom prst="rect">
            <a:avLst/>
          </a:prstGeom>
          <a:noFill/>
        </p:spPr>
        <p:txBody>
          <a:bodyPr wrap="square" rtlCol="0" anchor="t">
            <a:spAutoFit/>
          </a:bodyPr>
          <a:lstStyle/>
          <a:p>
            <a:pPr algn="ctr"/>
            <a:r>
              <a:rPr lang="zh-CN" altLang="en-US" sz="1400" dirty="0">
                <a:latin typeface="微软雅黑" panose="020B0503020204020204" charset="-122"/>
                <a:ea typeface="微软雅黑" panose="020B0503020204020204" charset="-122"/>
              </a:rPr>
              <a:t>西营乡居民点体系规划图</a:t>
            </a:r>
            <a:endParaRPr lang="zh-CN" altLang="en-US" sz="1400" dirty="0">
              <a:latin typeface="微软雅黑" panose="020B0503020204020204" charset="-122"/>
              <a:ea typeface="微软雅黑" panose="020B0503020204020204" charset="-122"/>
            </a:endParaRPr>
          </a:p>
        </p:txBody>
      </p:sp>
      <p:sp>
        <p:nvSpPr>
          <p:cNvPr id="8" name="文本框 7"/>
          <p:cNvSpPr txBox="1"/>
          <p:nvPr/>
        </p:nvSpPr>
        <p:spPr>
          <a:xfrm>
            <a:off x="466214" y="219971"/>
            <a:ext cx="9757799" cy="507831"/>
          </a:xfrm>
          <a:prstGeom prst="rect">
            <a:avLst/>
          </a:prstGeom>
          <a:noFill/>
        </p:spPr>
        <p:txBody>
          <a:bodyPr wrap="none" rtlCol="0" anchor="ctr">
            <a:spAutoFit/>
          </a:bodyPr>
          <a:lstStyle/>
          <a:p>
            <a:pPr algn="ctr"/>
            <a:r>
              <a:rPr lang="zh-CN" altLang="en-US" sz="2700" b="1" dirty="0">
                <a:solidFill>
                  <a:schemeClr val="bg1"/>
                </a:solidFill>
                <a:latin typeface="黑体" panose="02010600030101010101" pitchFamily="49" charset="-122"/>
                <a:ea typeface="黑体" panose="02010600030101010101" pitchFamily="49" charset="-122"/>
              </a:rPr>
              <a:t>石家庄市栾城区西营乡国土空间总体规划（</a:t>
            </a:r>
            <a:r>
              <a:rPr lang="en-US" altLang="zh-CN" sz="2700" b="1" dirty="0">
                <a:solidFill>
                  <a:schemeClr val="bg1"/>
                </a:solidFill>
                <a:latin typeface="黑体" panose="02010600030101010101" pitchFamily="49" charset="-122"/>
                <a:ea typeface="黑体" panose="02010600030101010101" pitchFamily="49" charset="-122"/>
              </a:rPr>
              <a:t>2021-2035</a:t>
            </a:r>
            <a:r>
              <a:rPr lang="zh-CN" altLang="en-US" sz="2700" b="1" dirty="0">
                <a:solidFill>
                  <a:schemeClr val="bg1"/>
                </a:solidFill>
                <a:latin typeface="黑体" panose="02010600030101010101" pitchFamily="49" charset="-122"/>
                <a:ea typeface="黑体" panose="02010600030101010101" pitchFamily="49" charset="-122"/>
              </a:rPr>
              <a:t>年）公示</a:t>
            </a:r>
            <a:endParaRPr lang="zh-CN" altLang="en-US" sz="2700" b="1" dirty="0">
              <a:solidFill>
                <a:schemeClr val="bg1"/>
              </a:solidFill>
              <a:latin typeface="黑体" panose="02010600030101010101" pitchFamily="49" charset="-122"/>
              <a:ea typeface="黑体" panose="02010600030101010101" pitchFamily="49" charset="-122"/>
            </a:endParaRPr>
          </a:p>
        </p:txBody>
      </p:sp>
      <p:sp>
        <p:nvSpPr>
          <p:cNvPr id="26" name="矩形 25"/>
          <p:cNvSpPr/>
          <p:nvPr/>
        </p:nvSpPr>
        <p:spPr>
          <a:xfrm>
            <a:off x="3799343" y="2045335"/>
            <a:ext cx="3147786" cy="36004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charset="-122"/>
                <a:ea typeface="微软雅黑" panose="020B0503020204020204" charset="-122"/>
              </a:rPr>
              <a:t>优化村庄分类与布局</a:t>
            </a:r>
            <a:endParaRPr lang="zh-CN" altLang="en-US" b="1" dirty="0">
              <a:solidFill>
                <a:schemeClr val="bg1"/>
              </a:solidFill>
              <a:latin typeface="微软雅黑" panose="020B0503020204020204" charset="-122"/>
              <a:ea typeface="微软雅黑" panose="020B0503020204020204" charset="-122"/>
            </a:endParaRPr>
          </a:p>
        </p:txBody>
      </p:sp>
      <p:sp>
        <p:nvSpPr>
          <p:cNvPr id="27" name="圆角矩形 2"/>
          <p:cNvSpPr/>
          <p:nvPr/>
        </p:nvSpPr>
        <p:spPr>
          <a:xfrm>
            <a:off x="3799342" y="2556510"/>
            <a:ext cx="3147786" cy="3961130"/>
          </a:xfrm>
          <a:prstGeom prst="roundRect">
            <a:avLst>
              <a:gd name="adj" fmla="val 6812"/>
            </a:avLst>
          </a:prstGeom>
          <a:solidFill>
            <a:schemeClr val="accent2">
              <a:lumMod val="60000"/>
              <a:lumOff val="40000"/>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06400" algn="just" eaLnBrk="0">
              <a:lnSpc>
                <a:spcPct val="150000"/>
              </a:lnSpc>
              <a:extLst>
                <a:ext uri="{35155182-B16C-46BC-9424-99874614C6A1}">
                  <wpsdc:indentchars xmlns:wpsdc="http://www.wps.cn/officeDocument/2017/drawingmlCustomData" val="200" checksum="1740828767"/>
                </a:ext>
              </a:extLst>
            </a:pPr>
            <a:r>
              <a:rPr lang="zh-CN" altLang="en-US" sz="1600" kern="0" dirty="0">
                <a:solidFill>
                  <a:schemeClr val="tx1"/>
                </a:solidFill>
                <a:latin typeface="微软雅黑" panose="020B0503020204020204" charset="-122"/>
                <a:ea typeface="微软雅黑" panose="020B0503020204020204" charset="-122"/>
                <a:sym typeface="+mn-ea"/>
              </a:rPr>
              <a:t>顺应村庄发展规律和演变趋势，根据不同村庄的地理区位资源禀赋、发展现状等条件，科学确定集聚提升类、保留改善类不同类型村庄，加强分类指导，精准施策。</a:t>
            </a:r>
            <a:endParaRPr lang="zh-CN" altLang="en-US" sz="1600" kern="0" dirty="0">
              <a:solidFill>
                <a:schemeClr val="tx1"/>
              </a:solidFill>
              <a:latin typeface="微软雅黑" panose="020B0503020204020204" charset="-122"/>
              <a:ea typeface="微软雅黑" panose="020B0503020204020204" charset="-122"/>
              <a:sym typeface="+mn-ea"/>
            </a:endParaRPr>
          </a:p>
        </p:txBody>
      </p:sp>
      <p:sp>
        <p:nvSpPr>
          <p:cNvPr id="30" name="矩形 29"/>
          <p:cNvSpPr/>
          <p:nvPr/>
        </p:nvSpPr>
        <p:spPr>
          <a:xfrm>
            <a:off x="7064603" y="2045335"/>
            <a:ext cx="3147786" cy="36004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charset="-122"/>
                <a:ea typeface="微软雅黑" panose="020B0503020204020204" charset="-122"/>
              </a:rPr>
              <a:t>建设和美乡村</a:t>
            </a:r>
            <a:endParaRPr lang="zh-CN" altLang="en-US" b="1" dirty="0">
              <a:solidFill>
                <a:schemeClr val="bg1"/>
              </a:solidFill>
              <a:latin typeface="微软雅黑" panose="020B0503020204020204" charset="-122"/>
              <a:ea typeface="微软雅黑" panose="020B0503020204020204" charset="-122"/>
            </a:endParaRPr>
          </a:p>
        </p:txBody>
      </p:sp>
      <p:sp>
        <p:nvSpPr>
          <p:cNvPr id="31" name="圆角矩形 2"/>
          <p:cNvSpPr/>
          <p:nvPr/>
        </p:nvSpPr>
        <p:spPr>
          <a:xfrm>
            <a:off x="7064602" y="2556510"/>
            <a:ext cx="3147786" cy="3961130"/>
          </a:xfrm>
          <a:prstGeom prst="roundRect">
            <a:avLst>
              <a:gd name="adj" fmla="val 6812"/>
            </a:avLst>
          </a:prstGeom>
          <a:solidFill>
            <a:schemeClr val="accent2">
              <a:lumMod val="60000"/>
              <a:lumOff val="40000"/>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06400" algn="just" eaLnBrk="0">
              <a:lnSpc>
                <a:spcPct val="150000"/>
              </a:lnSpc>
              <a:extLst>
                <a:ext uri="{35155182-B16C-46BC-9424-99874614C6A1}">
                  <wpsdc:indentchars xmlns:wpsdc="http://www.wps.cn/officeDocument/2017/drawingmlCustomData" val="200" checksum="1740828767"/>
                </a:ext>
              </a:extLst>
            </a:pPr>
            <a:r>
              <a:rPr lang="zh-CN" altLang="en-US" sz="1600" kern="0" dirty="0">
                <a:solidFill>
                  <a:schemeClr val="tx1"/>
                </a:solidFill>
                <a:latin typeface="微软雅黑" panose="020B0503020204020204" charset="-122"/>
                <a:ea typeface="微软雅黑" panose="020B0503020204020204" charset="-122"/>
                <a:sym typeface="+mn-ea"/>
              </a:rPr>
              <a:t>扎实推进农村人居环境整治提升，加大村庄公共空间和卫生环境整治力度，打造突出乡土特色的村容村貌；加强农村基础设施建设，着力推进农村公路、污水处理、危房改造等工程，提升农村应急管理基础能力；优先补齐教育、医疗等基本公共服务短板。</a:t>
            </a:r>
            <a:endParaRPr lang="zh-CN" altLang="en-US" sz="1600" kern="0" dirty="0">
              <a:solidFill>
                <a:schemeClr val="tx1"/>
              </a:solidFill>
              <a:latin typeface="微软雅黑" panose="020B0503020204020204" charset="-122"/>
              <a:ea typeface="微软雅黑" panose="020B0503020204020204" charset="-122"/>
              <a:sym typeface="+mn-ea"/>
            </a:endParaRPr>
          </a:p>
        </p:txBody>
      </p:sp>
      <p:pic>
        <p:nvPicPr>
          <p:cNvPr id="5" name="图片 4"/>
          <p:cNvPicPr>
            <a:picLocks noChangeAspect="1"/>
          </p:cNvPicPr>
          <p:nvPr/>
        </p:nvPicPr>
        <p:blipFill>
          <a:blip r:embed="rId2"/>
          <a:stretch>
            <a:fillRect/>
          </a:stretch>
        </p:blipFill>
        <p:spPr>
          <a:xfrm>
            <a:off x="1136021" y="8848170"/>
            <a:ext cx="8111906" cy="5240359"/>
          </a:xfrm>
          <a:prstGeom prst="rect">
            <a:avLst/>
          </a:prstGeom>
        </p:spPr>
      </p:pic>
      <p:pic>
        <p:nvPicPr>
          <p:cNvPr id="32" name="图片 31"/>
          <p:cNvPicPr>
            <a:picLocks noChangeAspect="1"/>
          </p:cNvPicPr>
          <p:nvPr/>
        </p:nvPicPr>
        <p:blipFill>
          <a:blip r:embed="rId3"/>
          <a:stretch>
            <a:fillRect/>
          </a:stretch>
        </p:blipFill>
        <p:spPr>
          <a:xfrm>
            <a:off x="970530" y="12561322"/>
            <a:ext cx="1590743" cy="149717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 name="圆角矩形 5"/>
          <p:cNvSpPr/>
          <p:nvPr/>
        </p:nvSpPr>
        <p:spPr>
          <a:xfrm>
            <a:off x="258763" y="874643"/>
            <a:ext cx="10172699" cy="14003408"/>
          </a:xfrm>
          <a:prstGeom prst="roundRect">
            <a:avLst>
              <a:gd name="adj" fmla="val 41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tx1"/>
              </a:solidFill>
            </a:endParaRPr>
          </a:p>
        </p:txBody>
      </p:sp>
      <p:sp>
        <p:nvSpPr>
          <p:cNvPr id="8" name="文本框 7"/>
          <p:cNvSpPr txBox="1"/>
          <p:nvPr/>
        </p:nvSpPr>
        <p:spPr>
          <a:xfrm>
            <a:off x="466214" y="219971"/>
            <a:ext cx="9757799" cy="507831"/>
          </a:xfrm>
          <a:prstGeom prst="rect">
            <a:avLst/>
          </a:prstGeom>
          <a:noFill/>
        </p:spPr>
        <p:txBody>
          <a:bodyPr wrap="none" rtlCol="0" anchor="ctr">
            <a:spAutoFit/>
          </a:bodyPr>
          <a:lstStyle/>
          <a:p>
            <a:pPr algn="ctr"/>
            <a:r>
              <a:rPr lang="zh-CN" altLang="en-US" sz="2700" b="1" dirty="0">
                <a:solidFill>
                  <a:schemeClr val="bg1"/>
                </a:solidFill>
                <a:latin typeface="黑体" panose="02010600030101010101" pitchFamily="49" charset="-122"/>
                <a:ea typeface="黑体" panose="02010600030101010101" pitchFamily="49" charset="-122"/>
              </a:rPr>
              <a:t>石家庄市栾城区西营乡国土空间总体规划（</a:t>
            </a:r>
            <a:r>
              <a:rPr lang="en-US" altLang="zh-CN" sz="2700" b="1" dirty="0">
                <a:solidFill>
                  <a:schemeClr val="bg1"/>
                </a:solidFill>
                <a:latin typeface="黑体" panose="02010600030101010101" pitchFamily="49" charset="-122"/>
                <a:ea typeface="黑体" panose="02010600030101010101" pitchFamily="49" charset="-122"/>
              </a:rPr>
              <a:t>2021-2035</a:t>
            </a:r>
            <a:r>
              <a:rPr lang="zh-CN" altLang="en-US" sz="2700" b="1" dirty="0">
                <a:solidFill>
                  <a:schemeClr val="bg1"/>
                </a:solidFill>
                <a:latin typeface="黑体" panose="02010600030101010101" pitchFamily="49" charset="-122"/>
                <a:ea typeface="黑体" panose="02010600030101010101" pitchFamily="49" charset="-122"/>
              </a:rPr>
              <a:t>年）公示</a:t>
            </a:r>
            <a:endParaRPr lang="zh-CN" altLang="en-US" sz="2700" b="1" dirty="0">
              <a:solidFill>
                <a:schemeClr val="bg1"/>
              </a:solidFill>
              <a:latin typeface="黑体" panose="02010600030101010101" pitchFamily="49" charset="-122"/>
              <a:ea typeface="黑体" panose="02010600030101010101" pitchFamily="49" charset="-122"/>
            </a:endParaRPr>
          </a:p>
        </p:txBody>
      </p:sp>
      <p:grpSp>
        <p:nvGrpSpPr>
          <p:cNvPr id="4" name="组合 3"/>
          <p:cNvGrpSpPr/>
          <p:nvPr/>
        </p:nvGrpSpPr>
        <p:grpSpPr>
          <a:xfrm>
            <a:off x="495066" y="1471158"/>
            <a:ext cx="5702421" cy="499624"/>
            <a:chOff x="320691" y="1351722"/>
            <a:chExt cx="5702421" cy="499624"/>
          </a:xfrm>
        </p:grpSpPr>
        <p:sp>
          <p:nvSpPr>
            <p:cNvPr id="5" name="文本框 4"/>
            <p:cNvSpPr txBox="1"/>
            <p:nvPr/>
          </p:nvSpPr>
          <p:spPr>
            <a:xfrm>
              <a:off x="572691" y="1351722"/>
              <a:ext cx="5450421" cy="499624"/>
            </a:xfrm>
            <a:prstGeom prst="rect">
              <a:avLst/>
            </a:prstGeom>
            <a:noFill/>
          </p:spPr>
          <p:txBody>
            <a:bodyPr wrap="square" rtlCol="0">
              <a:spAutoFit/>
            </a:bodyPr>
            <a:lstStyle/>
            <a:p>
              <a:pPr>
                <a:lnSpc>
                  <a:spcPct val="150000"/>
                </a:lnSpc>
              </a:pPr>
              <a:r>
                <a:rPr lang="zh-CN" altLang="en-US" sz="2000" b="1" dirty="0">
                  <a:solidFill>
                    <a:schemeClr val="accent1"/>
                  </a:solidFill>
                  <a:latin typeface="微软雅黑" panose="020B0503020204020204" charset="-122"/>
                  <a:ea typeface="微软雅黑" panose="020B0503020204020204" charset="-122"/>
                </a:rPr>
                <a:t>建设绿色生态文明宜居小城镇</a:t>
              </a:r>
              <a:endParaRPr lang="zh-CN" altLang="en-US" sz="2000" b="1" dirty="0">
                <a:solidFill>
                  <a:schemeClr val="accent1"/>
                </a:solidFill>
                <a:latin typeface="微软雅黑" panose="020B0503020204020204" charset="-122"/>
                <a:ea typeface="微软雅黑" panose="020B0503020204020204" charset="-122"/>
              </a:endParaRPr>
            </a:p>
          </p:txBody>
        </p:sp>
        <p:sp>
          <p:nvSpPr>
            <p:cNvPr id="7" name="矩形 6"/>
            <p:cNvSpPr/>
            <p:nvPr/>
          </p:nvSpPr>
          <p:spPr>
            <a:xfrm>
              <a:off x="320691" y="1396092"/>
              <a:ext cx="252000" cy="400110"/>
            </a:xfrm>
            <a:prstGeom prst="rect">
              <a:avLst/>
            </a:prstGeom>
            <a:solidFill>
              <a:schemeClr val="accent1"/>
            </a:solidFill>
            <a:effectLst>
              <a:outerShdw dist="38100" dir="2700000" algn="tl" rotWithShape="0">
                <a:schemeClr val="accent1">
                  <a:lumMod val="60000"/>
                  <a:lumOff val="40000"/>
                </a:schemeClr>
              </a:outerShdw>
            </a:effectLst>
          </p:spPr>
          <p:txBody>
            <a:bodyPr wrap="square" lIns="91440" tIns="45720" rIns="91440" bIns="45720" anchor="ctr">
              <a:spAutoFit/>
            </a:bodyPr>
            <a:lstStyle/>
            <a:p>
              <a:pPr algn="ctr"/>
              <a:r>
                <a:rPr lang="en-US" altLang="zh-CN" sz="2000" b="1" dirty="0">
                  <a:ln w="0"/>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9</a:t>
              </a:r>
              <a:endParaRPr lang="zh-CN" altLang="en-US" sz="2000" b="1" cap="none" spc="0" dirty="0">
                <a:ln w="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endParaRPr>
            </a:p>
          </p:txBody>
        </p:sp>
      </p:grpSp>
      <p:grpSp>
        <p:nvGrpSpPr>
          <p:cNvPr id="27" name="组合 26"/>
          <p:cNvGrpSpPr/>
          <p:nvPr/>
        </p:nvGrpSpPr>
        <p:grpSpPr>
          <a:xfrm>
            <a:off x="508527" y="5029738"/>
            <a:ext cx="9700052" cy="4866578"/>
            <a:chOff x="495063" y="2045290"/>
            <a:chExt cx="9700052" cy="4177231"/>
          </a:xfrm>
        </p:grpSpPr>
        <p:sp>
          <p:nvSpPr>
            <p:cNvPr id="32" name="矩形 31"/>
            <p:cNvSpPr/>
            <p:nvPr/>
          </p:nvSpPr>
          <p:spPr>
            <a:xfrm>
              <a:off x="495063" y="2045290"/>
              <a:ext cx="9700052" cy="360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charset="-122"/>
                  <a:ea typeface="微软雅黑" panose="020B0503020204020204" charset="-122"/>
                </a:rPr>
                <a:t>空间布局结构</a:t>
              </a:r>
              <a:endParaRPr lang="zh-CN" altLang="en-US" b="1" dirty="0">
                <a:solidFill>
                  <a:schemeClr val="tx1"/>
                </a:solidFill>
                <a:latin typeface="微软雅黑" panose="020B0503020204020204" charset="-122"/>
                <a:ea typeface="微软雅黑" panose="020B0503020204020204" charset="-122"/>
              </a:endParaRPr>
            </a:p>
          </p:txBody>
        </p:sp>
        <p:sp>
          <p:nvSpPr>
            <p:cNvPr id="33" name="圆角矩形 32"/>
            <p:cNvSpPr/>
            <p:nvPr/>
          </p:nvSpPr>
          <p:spPr>
            <a:xfrm>
              <a:off x="495063" y="2556550"/>
              <a:ext cx="4837379" cy="3665971"/>
            </a:xfrm>
            <a:prstGeom prst="roundRect">
              <a:avLst>
                <a:gd name="adj" fmla="val 6812"/>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nSpc>
                  <a:spcPct val="150000"/>
                </a:lnSpc>
              </a:pPr>
              <a:r>
                <a:rPr lang="zh-CN" altLang="en-US" sz="1600" dirty="0">
                  <a:solidFill>
                    <a:schemeClr val="tx1"/>
                  </a:solidFill>
                  <a:latin typeface="微软雅黑" panose="020B0503020204020204" charset="-122"/>
                  <a:ea typeface="微软雅黑" panose="020B0503020204020204" charset="-122"/>
                </a:rPr>
                <a:t>乡政府驻地规划形成“一心、一带、两轴、三组团”的空间布局结构。</a:t>
              </a:r>
              <a:endParaRPr lang="zh-CN" altLang="en-US" sz="1600" dirty="0">
                <a:solidFill>
                  <a:schemeClr val="tx1"/>
                </a:solidFill>
                <a:latin typeface="微软雅黑" panose="020B0503020204020204" charset="-122"/>
                <a:ea typeface="微软雅黑" panose="020B0503020204020204" charset="-122"/>
              </a:endParaRPr>
            </a:p>
            <a:p>
              <a:pPr indent="457200">
                <a:lnSpc>
                  <a:spcPct val="150000"/>
                </a:lnSpc>
              </a:pPr>
              <a:r>
                <a:rPr lang="zh-CN" altLang="en-US" sz="1600" dirty="0">
                  <a:solidFill>
                    <a:schemeClr val="tx1"/>
                  </a:solidFill>
                  <a:latin typeface="微软雅黑" panose="020B0503020204020204" charset="-122"/>
                  <a:ea typeface="微软雅黑" panose="020B0503020204020204" charset="-122"/>
                </a:rPr>
                <a:t>一心：指依托乡政府、卫生院形成的综合服务中心。</a:t>
              </a:r>
              <a:endParaRPr lang="zh-CN" altLang="en-US" sz="1600" dirty="0">
                <a:solidFill>
                  <a:schemeClr val="tx1"/>
                </a:solidFill>
                <a:latin typeface="微软雅黑" panose="020B0503020204020204" charset="-122"/>
                <a:ea typeface="微软雅黑" panose="020B0503020204020204" charset="-122"/>
              </a:endParaRPr>
            </a:p>
            <a:p>
              <a:pPr indent="457200">
                <a:lnSpc>
                  <a:spcPct val="150000"/>
                </a:lnSpc>
              </a:pPr>
              <a:r>
                <a:rPr lang="zh-CN" altLang="en-US" sz="1600" dirty="0">
                  <a:solidFill>
                    <a:schemeClr val="tx1"/>
                  </a:solidFill>
                  <a:latin typeface="微软雅黑" panose="020B0503020204020204" charset="-122"/>
                  <a:ea typeface="微软雅黑" panose="020B0503020204020204" charset="-122"/>
                </a:rPr>
                <a:t>一带：指乡政府驻地东侧的新元高速生态廊带；</a:t>
              </a:r>
              <a:endParaRPr lang="zh-CN" altLang="en-US" sz="1600" dirty="0">
                <a:solidFill>
                  <a:schemeClr val="tx1"/>
                </a:solidFill>
                <a:latin typeface="微软雅黑" panose="020B0503020204020204" charset="-122"/>
                <a:ea typeface="微软雅黑" panose="020B0503020204020204" charset="-122"/>
              </a:endParaRPr>
            </a:p>
            <a:p>
              <a:pPr indent="457200">
                <a:lnSpc>
                  <a:spcPct val="150000"/>
                </a:lnSpc>
              </a:pPr>
              <a:r>
                <a:rPr lang="zh-CN" altLang="en-US" sz="1600" dirty="0">
                  <a:solidFill>
                    <a:schemeClr val="tx1"/>
                  </a:solidFill>
                  <a:latin typeface="微软雅黑" panose="020B0503020204020204" charset="-122"/>
                  <a:ea typeface="微软雅黑" panose="020B0503020204020204" charset="-122"/>
                </a:rPr>
                <a:t>两轴：以过境方西公路、南西公路形成两条发展轴带；</a:t>
              </a:r>
              <a:endParaRPr lang="zh-CN" altLang="en-US" sz="1600" dirty="0">
                <a:solidFill>
                  <a:schemeClr val="tx1"/>
                </a:solidFill>
                <a:latin typeface="微软雅黑" panose="020B0503020204020204" charset="-122"/>
                <a:ea typeface="微软雅黑" panose="020B0503020204020204" charset="-122"/>
              </a:endParaRPr>
            </a:p>
            <a:p>
              <a:pPr indent="457200">
                <a:lnSpc>
                  <a:spcPct val="150000"/>
                </a:lnSpc>
              </a:pPr>
              <a:r>
                <a:rPr lang="zh-CN" altLang="en-US" sz="1600" dirty="0">
                  <a:solidFill>
                    <a:schemeClr val="tx1"/>
                  </a:solidFill>
                  <a:latin typeface="微软雅黑" panose="020B0503020204020204" charset="-122"/>
                  <a:ea typeface="微软雅黑" panose="020B0503020204020204" charset="-122"/>
                </a:rPr>
                <a:t>三组团：分别以乡政府为中心形成的综合服务产业组团、北部产业组团以及以西营村民住宅为主的保留提升组团。</a:t>
              </a:r>
              <a:endParaRPr lang="zh-CN" altLang="en-US" sz="1600" dirty="0">
                <a:solidFill>
                  <a:schemeClr val="tx1"/>
                </a:solidFill>
                <a:latin typeface="微软雅黑" panose="020B0503020204020204" charset="-122"/>
                <a:ea typeface="微软雅黑" panose="020B0503020204020204" charset="-122"/>
              </a:endParaRPr>
            </a:p>
          </p:txBody>
        </p:sp>
      </p:grpSp>
      <p:grpSp>
        <p:nvGrpSpPr>
          <p:cNvPr id="22" name="组合 21"/>
          <p:cNvGrpSpPr/>
          <p:nvPr/>
        </p:nvGrpSpPr>
        <p:grpSpPr>
          <a:xfrm>
            <a:off x="495055" y="12097180"/>
            <a:ext cx="9700165" cy="2371459"/>
            <a:chOff x="495000" y="7030134"/>
            <a:chExt cx="9700165" cy="2371459"/>
          </a:xfrm>
        </p:grpSpPr>
        <p:grpSp>
          <p:nvGrpSpPr>
            <p:cNvPr id="46" name="组合 45"/>
            <p:cNvGrpSpPr/>
            <p:nvPr/>
          </p:nvGrpSpPr>
          <p:grpSpPr>
            <a:xfrm>
              <a:off x="495000" y="7030137"/>
              <a:ext cx="4614883" cy="2371456"/>
              <a:chOff x="494879" y="2045290"/>
              <a:chExt cx="14168585" cy="894708"/>
            </a:xfrm>
          </p:grpSpPr>
          <p:sp>
            <p:nvSpPr>
              <p:cNvPr id="47" name="矩形 46"/>
              <p:cNvSpPr/>
              <p:nvPr/>
            </p:nvSpPr>
            <p:spPr>
              <a:xfrm>
                <a:off x="495060" y="2045290"/>
                <a:ext cx="14168404" cy="271643"/>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charset="-122"/>
                    <a:ea typeface="微软雅黑" panose="020B0503020204020204" charset="-122"/>
                  </a:rPr>
                  <a:t>划定开发强度分区</a:t>
                </a:r>
                <a:endParaRPr lang="zh-CN" altLang="en-US" b="1" dirty="0">
                  <a:solidFill>
                    <a:schemeClr val="bg1"/>
                  </a:solidFill>
                  <a:latin typeface="微软雅黑" panose="020B0503020204020204" charset="-122"/>
                  <a:ea typeface="微软雅黑" panose="020B0503020204020204" charset="-122"/>
                </a:endParaRPr>
              </a:p>
            </p:txBody>
          </p:sp>
          <p:sp>
            <p:nvSpPr>
              <p:cNvPr id="48" name="圆角矩形 47"/>
              <p:cNvSpPr/>
              <p:nvPr/>
            </p:nvSpPr>
            <p:spPr>
              <a:xfrm>
                <a:off x="494879" y="2373746"/>
                <a:ext cx="14168585" cy="566252"/>
              </a:xfrm>
              <a:prstGeom prst="roundRect">
                <a:avLst>
                  <a:gd name="adj" fmla="val 6812"/>
                </a:avLst>
              </a:prstGeom>
              <a:solidFill>
                <a:srgbClr val="5B9BD5">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nSpc>
                    <a:spcPct val="150000"/>
                  </a:lnSpc>
                </a:pPr>
                <a:r>
                  <a:rPr lang="zh-CN" altLang="en-US" sz="1600" dirty="0">
                    <a:solidFill>
                      <a:schemeClr val="tx1"/>
                    </a:solidFill>
                    <a:latin typeface="微软雅黑" panose="020B0503020204020204" charset="-122"/>
                    <a:ea typeface="微软雅黑" panose="020B0503020204020204" charset="-122"/>
                  </a:rPr>
                  <a:t>根据不同地段、区位以及不同建筑类别，考虑土地资源充分利用及合理的经济效益，划定开发强度、高度分区，按照分区和用地类型提出容积率、建筑密度、建筑高度等管控要求。</a:t>
                </a:r>
                <a:endParaRPr lang="zh-CN" altLang="en-US" sz="1600" dirty="0">
                  <a:solidFill>
                    <a:schemeClr val="tx1"/>
                  </a:solidFill>
                  <a:latin typeface="微软雅黑" panose="020B0503020204020204" charset="-122"/>
                  <a:ea typeface="微软雅黑" panose="020B0503020204020204" charset="-122"/>
                </a:endParaRPr>
              </a:p>
            </p:txBody>
          </p:sp>
        </p:grpSp>
        <p:grpSp>
          <p:nvGrpSpPr>
            <p:cNvPr id="49" name="组合 48"/>
            <p:cNvGrpSpPr/>
            <p:nvPr/>
          </p:nvGrpSpPr>
          <p:grpSpPr>
            <a:xfrm>
              <a:off x="5733928" y="7030134"/>
              <a:ext cx="4461237" cy="2371458"/>
              <a:chOff x="-3501749" y="2045290"/>
              <a:chExt cx="13696861" cy="894709"/>
            </a:xfrm>
          </p:grpSpPr>
          <p:sp>
            <p:nvSpPr>
              <p:cNvPr id="50" name="矩形 49"/>
              <p:cNvSpPr/>
              <p:nvPr/>
            </p:nvSpPr>
            <p:spPr>
              <a:xfrm>
                <a:off x="-3501749" y="2045290"/>
                <a:ext cx="13696861" cy="271643"/>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charset="-122"/>
                    <a:ea typeface="微软雅黑" panose="020B0503020204020204" charset="-122"/>
                  </a:rPr>
                  <a:t>打造便捷、高效的交通体系</a:t>
                </a:r>
                <a:endParaRPr lang="zh-CN" altLang="en-US" b="1" dirty="0">
                  <a:solidFill>
                    <a:schemeClr val="bg1"/>
                  </a:solidFill>
                  <a:latin typeface="微软雅黑" panose="020B0503020204020204" charset="-122"/>
                  <a:ea typeface="微软雅黑" panose="020B0503020204020204" charset="-122"/>
                </a:endParaRPr>
              </a:p>
            </p:txBody>
          </p:sp>
          <p:sp>
            <p:nvSpPr>
              <p:cNvPr id="51" name="圆角矩形 50"/>
              <p:cNvSpPr/>
              <p:nvPr/>
            </p:nvSpPr>
            <p:spPr>
              <a:xfrm>
                <a:off x="-3501746" y="2373746"/>
                <a:ext cx="13695750" cy="566253"/>
              </a:xfrm>
              <a:prstGeom prst="roundRect">
                <a:avLst>
                  <a:gd name="adj" fmla="val 6812"/>
                </a:avLst>
              </a:prstGeom>
              <a:solidFill>
                <a:srgbClr val="5B9BD5">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nSpc>
                    <a:spcPct val="150000"/>
                  </a:lnSpc>
                </a:pPr>
                <a:r>
                  <a:rPr lang="zh-CN" altLang="en-US" sz="1600" kern="0" dirty="0">
                    <a:solidFill>
                      <a:schemeClr val="tx1"/>
                    </a:solidFill>
                    <a:latin typeface="微软雅黑" panose="020B0503020204020204" charset="-122"/>
                    <a:ea typeface="微软雅黑" panose="020B0503020204020204" charset="-122"/>
                    <a:cs typeface="微软雅黑" panose="020B0503020204020204" charset="-122"/>
                    <a:sym typeface="+mn-ea"/>
                  </a:rPr>
                  <a:t>依托现状道路网结构，通过改造升级和道路新建，进一步完善路网，形成方格网道路系统。乡政府驻地道路按照二级进行控制。</a:t>
                </a:r>
                <a:endParaRPr lang="zh-CN" altLang="en-US" sz="1600" kern="0" dirty="0">
                  <a:solidFill>
                    <a:schemeClr val="tx1"/>
                  </a:solidFill>
                  <a:latin typeface="微软雅黑" panose="020B0503020204020204" charset="-122"/>
                  <a:ea typeface="微软雅黑" panose="020B0503020204020204" charset="-122"/>
                  <a:cs typeface="微软雅黑" panose="020B0503020204020204" charset="-122"/>
                  <a:sym typeface="+mn-ea"/>
                </a:endParaRPr>
              </a:p>
            </p:txBody>
          </p:sp>
        </p:grpSp>
      </p:grpSp>
      <p:sp>
        <p:nvSpPr>
          <p:cNvPr id="61" name="矩形 60"/>
          <p:cNvSpPr/>
          <p:nvPr/>
        </p:nvSpPr>
        <p:spPr>
          <a:xfrm>
            <a:off x="495300" y="10317615"/>
            <a:ext cx="9700260" cy="36004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charset="-122"/>
                <a:ea typeface="微软雅黑" panose="020B0503020204020204" charset="-122"/>
                <a:sym typeface="+mn-ea"/>
              </a:rPr>
              <a:t>设施布局</a:t>
            </a:r>
            <a:endParaRPr lang="zh-CN" altLang="en-US" b="1" dirty="0">
              <a:solidFill>
                <a:schemeClr val="tx1"/>
              </a:solidFill>
              <a:latin typeface="微软雅黑" panose="020B0503020204020204" charset="-122"/>
              <a:ea typeface="微软雅黑" panose="020B0503020204020204" charset="-122"/>
              <a:sym typeface="+mn-ea"/>
            </a:endParaRPr>
          </a:p>
        </p:txBody>
      </p:sp>
      <p:sp>
        <p:nvSpPr>
          <p:cNvPr id="62" name="圆角矩形 61"/>
          <p:cNvSpPr/>
          <p:nvPr/>
        </p:nvSpPr>
        <p:spPr>
          <a:xfrm>
            <a:off x="495300" y="10806310"/>
            <a:ext cx="9700260" cy="968375"/>
          </a:xfrm>
          <a:prstGeom prst="roundRect">
            <a:avLst>
              <a:gd name="adj" fmla="val 6812"/>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indent="457200" algn="l">
              <a:lnSpc>
                <a:spcPct val="150000"/>
              </a:lnSpc>
              <a:buClrTx/>
              <a:buSzTx/>
              <a:buFontTx/>
            </a:pPr>
            <a:r>
              <a:rPr lang="zh-CN" altLang="en-US" sz="1600" dirty="0">
                <a:solidFill>
                  <a:schemeClr val="tx1"/>
                </a:solidFill>
                <a:latin typeface="微软雅黑" panose="020B0503020204020204" charset="-122"/>
                <a:ea typeface="微软雅黑" panose="020B0503020204020204" charset="-122"/>
                <a:sym typeface="+mn-ea"/>
              </a:rPr>
              <a:t>公共服务设施：建立</a:t>
            </a:r>
            <a:r>
              <a:rPr lang="zh-CN" altLang="en-US" sz="1600" kern="0" dirty="0">
                <a:solidFill>
                  <a:schemeClr val="tx1"/>
                </a:solidFill>
                <a:latin typeface="微软雅黑" panose="020B0503020204020204" charset="-122"/>
                <a:ea typeface="微软雅黑" panose="020B0503020204020204" charset="-122"/>
                <a:sym typeface="+mn-ea"/>
              </a:rPr>
              <a:t>以人为本、全龄友好、功能集成的</a:t>
            </a:r>
            <a:r>
              <a:rPr lang="zh-CN" altLang="en-US" sz="1600" dirty="0">
                <a:solidFill>
                  <a:schemeClr val="tx1"/>
                </a:solidFill>
                <a:latin typeface="微软雅黑" panose="020B0503020204020204" charset="-122"/>
                <a:ea typeface="微软雅黑" panose="020B0503020204020204" charset="-122"/>
                <a:sym typeface="+mn-ea"/>
              </a:rPr>
              <a:t>公共服务设施体系。</a:t>
            </a:r>
            <a:endParaRPr lang="zh-CN" altLang="en-US" sz="1600" dirty="0">
              <a:solidFill>
                <a:schemeClr val="tx1"/>
              </a:solidFill>
              <a:latin typeface="微软雅黑" panose="020B0503020204020204" charset="-122"/>
              <a:ea typeface="微软雅黑" panose="020B0503020204020204" charset="-122"/>
              <a:sym typeface="+mn-ea"/>
            </a:endParaRPr>
          </a:p>
          <a:p>
            <a:pPr lvl="0" indent="457200" algn="l">
              <a:lnSpc>
                <a:spcPct val="150000"/>
              </a:lnSpc>
              <a:buClrTx/>
              <a:buSzTx/>
              <a:buFontTx/>
            </a:pPr>
            <a:r>
              <a:rPr lang="zh-CN" altLang="en-US" sz="1600" dirty="0">
                <a:solidFill>
                  <a:schemeClr val="tx1"/>
                </a:solidFill>
                <a:latin typeface="微软雅黑" panose="020B0503020204020204" charset="-122"/>
                <a:ea typeface="微软雅黑" panose="020B0503020204020204" charset="-122"/>
                <a:sym typeface="+mn-ea"/>
              </a:rPr>
              <a:t>公用设施：打造</a:t>
            </a:r>
            <a:r>
              <a:rPr lang="zh-CN" sz="1600" kern="0" dirty="0">
                <a:solidFill>
                  <a:schemeClr val="tx1"/>
                </a:solidFill>
                <a:latin typeface="微软雅黑" panose="020B0503020204020204" charset="-122"/>
                <a:ea typeface="微软雅黑" panose="020B0503020204020204" charset="-122"/>
                <a:sym typeface="+mn-ea"/>
              </a:rPr>
              <a:t>共建共享、服务均衡的</a:t>
            </a:r>
            <a:r>
              <a:rPr lang="zh-CN" altLang="en-US" sz="1600" dirty="0">
                <a:solidFill>
                  <a:schemeClr val="tx1"/>
                </a:solidFill>
                <a:latin typeface="微软雅黑" panose="020B0503020204020204" charset="-122"/>
                <a:ea typeface="微软雅黑" panose="020B0503020204020204" charset="-122"/>
                <a:sym typeface="+mn-ea"/>
              </a:rPr>
              <a:t>公用设施体系。</a:t>
            </a:r>
            <a:endParaRPr lang="zh-CN" altLang="en-US" sz="1600" dirty="0">
              <a:solidFill>
                <a:schemeClr val="tx1"/>
              </a:solidFill>
              <a:latin typeface="微软雅黑" panose="020B0503020204020204" charset="-122"/>
              <a:ea typeface="微软雅黑" panose="020B0503020204020204" charset="-122"/>
              <a:sym typeface="+mn-ea"/>
            </a:endParaRPr>
          </a:p>
        </p:txBody>
      </p:sp>
      <p:sp>
        <p:nvSpPr>
          <p:cNvPr id="78" name="矩形 77"/>
          <p:cNvSpPr/>
          <p:nvPr/>
        </p:nvSpPr>
        <p:spPr>
          <a:xfrm>
            <a:off x="495300" y="2089959"/>
            <a:ext cx="9700260" cy="36004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charset="-122"/>
                <a:ea typeface="微软雅黑" panose="020B0503020204020204" charset="-122"/>
                <a:sym typeface="+mn-ea"/>
              </a:rPr>
              <a:t>风貌定位</a:t>
            </a:r>
            <a:endParaRPr lang="zh-CN" altLang="en-US" b="1" dirty="0">
              <a:solidFill>
                <a:schemeClr val="tx1"/>
              </a:solidFill>
              <a:latin typeface="微软雅黑" panose="020B0503020204020204" charset="-122"/>
              <a:ea typeface="微软雅黑" panose="020B0503020204020204" charset="-122"/>
              <a:sym typeface="+mn-ea"/>
            </a:endParaRPr>
          </a:p>
        </p:txBody>
      </p:sp>
      <p:sp>
        <p:nvSpPr>
          <p:cNvPr id="79" name="圆角矩形 61"/>
          <p:cNvSpPr/>
          <p:nvPr/>
        </p:nvSpPr>
        <p:spPr>
          <a:xfrm>
            <a:off x="495300" y="2578654"/>
            <a:ext cx="9700260" cy="2068153"/>
          </a:xfrm>
          <a:prstGeom prst="roundRect">
            <a:avLst>
              <a:gd name="adj" fmla="val 6812"/>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indent="457200" algn="l">
              <a:lnSpc>
                <a:spcPct val="150000"/>
              </a:lnSpc>
              <a:buClrTx/>
              <a:buSzTx/>
              <a:buFontTx/>
            </a:pPr>
            <a:r>
              <a:rPr lang="zh-CN" altLang="en-US" sz="1600" dirty="0">
                <a:solidFill>
                  <a:schemeClr val="tx1"/>
                </a:solidFill>
                <a:latin typeface="微软雅黑" panose="020B0503020204020204" charset="-122"/>
                <a:ea typeface="微软雅黑" panose="020B0503020204020204" charset="-122"/>
                <a:sym typeface="+mn-ea"/>
              </a:rPr>
              <a:t>栾城区国土空间总体规划确定西营乡风貌分区为农田原野风貌区。以低密度建设为主，与大片农田、林地的田园自然景观相融合，突出现代乡村田园风格。</a:t>
            </a:r>
            <a:endParaRPr lang="en-US" altLang="zh-CN" sz="1600" dirty="0">
              <a:solidFill>
                <a:schemeClr val="tx1"/>
              </a:solidFill>
              <a:latin typeface="微软雅黑" panose="020B0503020204020204" charset="-122"/>
              <a:ea typeface="微软雅黑" panose="020B0503020204020204" charset="-122"/>
              <a:sym typeface="+mn-ea"/>
            </a:endParaRPr>
          </a:p>
          <a:p>
            <a:pPr lvl="0" indent="457200" algn="l">
              <a:lnSpc>
                <a:spcPct val="150000"/>
              </a:lnSpc>
              <a:buClrTx/>
              <a:buSzTx/>
              <a:buFontTx/>
            </a:pPr>
            <a:r>
              <a:rPr lang="zh-CN" altLang="en-US" sz="1600" dirty="0">
                <a:solidFill>
                  <a:schemeClr val="tx1"/>
                </a:solidFill>
                <a:latin typeface="微软雅黑" panose="020B0503020204020204" charset="-122"/>
                <a:ea typeface="微软雅黑" panose="020B0503020204020204" charset="-122"/>
                <a:sym typeface="+mn-ea"/>
              </a:rPr>
              <a:t>结合西营乡地貌特征，细化栾城区国土空间总体规划提出的总体风貌指引和管控要求。对西营乡山水格局、林田肌理、乡村形态进行梳理，结合洨河、泥河景观带和山水林田空间，将西营乡景观风貌划分为洨河生态文化风貌区、高速生态廊道风貌区、乡村田园风貌区。</a:t>
            </a:r>
            <a:endParaRPr lang="zh-CN" altLang="en-US" sz="1600" dirty="0">
              <a:solidFill>
                <a:schemeClr val="tx1"/>
              </a:solidFill>
              <a:latin typeface="微软雅黑" panose="020B0503020204020204" charset="-122"/>
              <a:ea typeface="微软雅黑" panose="020B0503020204020204" charset="-122"/>
              <a:sym typeface="+mn-ea"/>
            </a:endParaRPr>
          </a:p>
        </p:txBody>
      </p:sp>
      <p:pic>
        <p:nvPicPr>
          <p:cNvPr id="10" name="图片 9"/>
          <p:cNvPicPr>
            <a:picLocks noChangeAspect="1"/>
          </p:cNvPicPr>
          <p:nvPr/>
        </p:nvPicPr>
        <p:blipFill>
          <a:blip r:embed="rId1"/>
          <a:stretch>
            <a:fillRect/>
          </a:stretch>
        </p:blipFill>
        <p:spPr>
          <a:xfrm>
            <a:off x="5502440" y="5645161"/>
            <a:ext cx="4680846" cy="427094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 name="圆角矩形 5"/>
          <p:cNvSpPr/>
          <p:nvPr/>
        </p:nvSpPr>
        <p:spPr>
          <a:xfrm>
            <a:off x="258763" y="874643"/>
            <a:ext cx="10172699" cy="14003408"/>
          </a:xfrm>
          <a:prstGeom prst="roundRect">
            <a:avLst>
              <a:gd name="adj" fmla="val 41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tx1"/>
              </a:solidFill>
            </a:endParaRPr>
          </a:p>
        </p:txBody>
      </p:sp>
      <p:grpSp>
        <p:nvGrpSpPr>
          <p:cNvPr id="14" name="组合 13"/>
          <p:cNvGrpSpPr/>
          <p:nvPr/>
        </p:nvGrpSpPr>
        <p:grpSpPr>
          <a:xfrm>
            <a:off x="495065" y="1471158"/>
            <a:ext cx="5980719" cy="553085"/>
            <a:chOff x="320690" y="1351722"/>
            <a:chExt cx="5980719" cy="553085"/>
          </a:xfrm>
        </p:grpSpPr>
        <p:sp>
          <p:nvSpPr>
            <p:cNvPr id="9" name="文本框 8"/>
            <p:cNvSpPr txBox="1"/>
            <p:nvPr/>
          </p:nvSpPr>
          <p:spPr>
            <a:xfrm>
              <a:off x="850988" y="1351722"/>
              <a:ext cx="5450421" cy="553085"/>
            </a:xfrm>
            <a:prstGeom prst="rect">
              <a:avLst/>
            </a:prstGeom>
            <a:noFill/>
          </p:spPr>
          <p:txBody>
            <a:bodyPr wrap="square" rtlCol="0">
              <a:spAutoFit/>
            </a:bodyPr>
            <a:lstStyle/>
            <a:p>
              <a:pPr lvl="0" algn="l">
                <a:lnSpc>
                  <a:spcPct val="150000"/>
                </a:lnSpc>
                <a:buClrTx/>
                <a:buSzTx/>
                <a:buFontTx/>
              </a:pPr>
              <a:r>
                <a:rPr lang="zh-CN" altLang="en-US" sz="2000" b="1" dirty="0">
                  <a:solidFill>
                    <a:schemeClr val="accent1"/>
                  </a:solidFill>
                  <a:latin typeface="微软雅黑" panose="020B0503020204020204" charset="-122"/>
                  <a:ea typeface="微软雅黑" panose="020B0503020204020204" charset="-122"/>
                  <a:sym typeface="+mn-ea"/>
                </a:rPr>
                <a:t>传导实施</a:t>
              </a:r>
              <a:endParaRPr lang="zh-CN" altLang="en-US" sz="2000" b="1" dirty="0">
                <a:solidFill>
                  <a:schemeClr val="accent1"/>
                </a:solidFill>
                <a:latin typeface="微软雅黑" panose="020B0503020204020204" charset="-122"/>
                <a:ea typeface="微软雅黑" panose="020B0503020204020204" charset="-122"/>
                <a:sym typeface="+mn-ea"/>
              </a:endParaRPr>
            </a:p>
          </p:txBody>
        </p:sp>
        <p:sp>
          <p:nvSpPr>
            <p:cNvPr id="11" name="矩形 10"/>
            <p:cNvSpPr/>
            <p:nvPr/>
          </p:nvSpPr>
          <p:spPr>
            <a:xfrm>
              <a:off x="320690" y="1396092"/>
              <a:ext cx="498847" cy="400110"/>
            </a:xfrm>
            <a:prstGeom prst="rect">
              <a:avLst/>
            </a:prstGeom>
            <a:solidFill>
              <a:schemeClr val="accent1"/>
            </a:solidFill>
            <a:effectLst>
              <a:outerShdw dist="38100" dir="2700000" algn="tl" rotWithShape="0">
                <a:schemeClr val="accent1">
                  <a:lumMod val="60000"/>
                  <a:lumOff val="40000"/>
                </a:schemeClr>
              </a:outerShdw>
            </a:effectLst>
          </p:spPr>
          <p:txBody>
            <a:bodyPr wrap="square" lIns="91440" tIns="45720" rIns="91440" bIns="45720" anchor="ctr">
              <a:spAutoFit/>
            </a:bodyPr>
            <a:lstStyle/>
            <a:p>
              <a:pPr algn="ctr"/>
              <a:r>
                <a:rPr lang="en-US" altLang="zh-CN" sz="2000" b="1" dirty="0">
                  <a:ln w="0"/>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10</a:t>
              </a:r>
              <a:endParaRPr lang="zh-CN" altLang="en-US" sz="2000" b="1" cap="none" spc="0" dirty="0">
                <a:ln w="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endParaRPr>
            </a:p>
          </p:txBody>
        </p:sp>
      </p:grpSp>
      <p:sp>
        <p:nvSpPr>
          <p:cNvPr id="37" name="矩形 36"/>
          <p:cNvSpPr/>
          <p:nvPr/>
        </p:nvSpPr>
        <p:spPr>
          <a:xfrm>
            <a:off x="495300" y="8627110"/>
            <a:ext cx="9700260" cy="534035"/>
          </a:xfrm>
          <a:prstGeom prst="rect">
            <a:avLst/>
          </a:prstGeom>
          <a:solidFill>
            <a:schemeClr val="accent6">
              <a:lumMod val="75000"/>
            </a:schemeClr>
          </a:solidFill>
        </p:spPr>
        <p:txBody>
          <a:bodyPr wrap="square" anchor="ctr" anchorCtr="0">
            <a:noAutofit/>
          </a:bodyPr>
          <a:lstStyle/>
          <a:p>
            <a:pPr algn="ctr"/>
            <a:r>
              <a:rPr lang="zh-CN" altLang="en-US" b="1" dirty="0">
                <a:solidFill>
                  <a:schemeClr val="bg1"/>
                </a:solidFill>
                <a:latin typeface="微软雅黑" panose="020B0503020204020204" charset="-122"/>
                <a:ea typeface="微软雅黑" panose="020B0503020204020204" charset="-122"/>
              </a:rPr>
              <a:t>实</a:t>
            </a:r>
            <a:r>
              <a:rPr lang="en-US" altLang="zh-CN" b="1" dirty="0">
                <a:solidFill>
                  <a:schemeClr val="bg1"/>
                </a:solidFill>
                <a:latin typeface="微软雅黑" panose="020B0503020204020204" charset="-122"/>
                <a:ea typeface="微软雅黑" panose="020B0503020204020204" charset="-122"/>
              </a:rPr>
              <a:t> </a:t>
            </a:r>
            <a:r>
              <a:rPr lang="zh-CN" altLang="en-US" b="1" dirty="0">
                <a:solidFill>
                  <a:schemeClr val="bg1"/>
                </a:solidFill>
                <a:latin typeface="微软雅黑" panose="020B0503020204020204" charset="-122"/>
                <a:ea typeface="微软雅黑" panose="020B0503020204020204" charset="-122"/>
              </a:rPr>
              <a:t>施</a:t>
            </a:r>
            <a:r>
              <a:rPr lang="en-US" altLang="zh-CN" b="1" dirty="0">
                <a:solidFill>
                  <a:schemeClr val="bg1"/>
                </a:solidFill>
                <a:latin typeface="微软雅黑" panose="020B0503020204020204" charset="-122"/>
                <a:ea typeface="微软雅黑" panose="020B0503020204020204" charset="-122"/>
              </a:rPr>
              <a:t> </a:t>
            </a:r>
            <a:r>
              <a:rPr lang="zh-CN" altLang="en-US" b="1" dirty="0">
                <a:solidFill>
                  <a:schemeClr val="bg1"/>
                </a:solidFill>
                <a:latin typeface="微软雅黑" panose="020B0503020204020204" charset="-122"/>
                <a:ea typeface="微软雅黑" panose="020B0503020204020204" charset="-122"/>
              </a:rPr>
              <a:t>保</a:t>
            </a:r>
            <a:r>
              <a:rPr lang="en-US" altLang="zh-CN" b="1" dirty="0">
                <a:solidFill>
                  <a:schemeClr val="bg1"/>
                </a:solidFill>
                <a:latin typeface="微软雅黑" panose="020B0503020204020204" charset="-122"/>
                <a:ea typeface="微软雅黑" panose="020B0503020204020204" charset="-122"/>
              </a:rPr>
              <a:t> </a:t>
            </a:r>
            <a:r>
              <a:rPr lang="zh-CN" altLang="en-US" b="1" dirty="0">
                <a:solidFill>
                  <a:schemeClr val="bg1"/>
                </a:solidFill>
                <a:latin typeface="微软雅黑" panose="020B0503020204020204" charset="-122"/>
                <a:ea typeface="微软雅黑" panose="020B0503020204020204" charset="-122"/>
              </a:rPr>
              <a:t>障</a:t>
            </a:r>
            <a:endParaRPr lang="zh-CN" altLang="en-US" b="1" dirty="0">
              <a:solidFill>
                <a:schemeClr val="bg1"/>
              </a:solidFill>
              <a:latin typeface="微软雅黑" panose="020B0503020204020204" charset="-122"/>
              <a:ea typeface="微软雅黑" panose="020B0503020204020204" charset="-122"/>
            </a:endParaRPr>
          </a:p>
        </p:txBody>
      </p:sp>
      <p:grpSp>
        <p:nvGrpSpPr>
          <p:cNvPr id="23" name="组合 22"/>
          <p:cNvGrpSpPr/>
          <p:nvPr/>
        </p:nvGrpSpPr>
        <p:grpSpPr>
          <a:xfrm>
            <a:off x="1014095" y="9472930"/>
            <a:ext cx="8970645" cy="1758315"/>
            <a:chOff x="1217" y="2222"/>
            <a:chExt cx="14207" cy="3001"/>
          </a:xfrm>
        </p:grpSpPr>
        <p:grpSp>
          <p:nvGrpSpPr>
            <p:cNvPr id="8" name="组合 7"/>
            <p:cNvGrpSpPr/>
            <p:nvPr>
              <p:custDataLst>
                <p:tags r:id="rId1"/>
              </p:custDataLst>
            </p:nvPr>
          </p:nvGrpSpPr>
          <p:grpSpPr>
            <a:xfrm>
              <a:off x="3847" y="2222"/>
              <a:ext cx="2424" cy="1298"/>
              <a:chOff x="1924685" y="2668905"/>
              <a:chExt cx="1981835" cy="1062990"/>
            </a:xfrm>
          </p:grpSpPr>
          <p:sp>
            <p:nvSpPr>
              <p:cNvPr id="10" name="任意多边形 9"/>
              <p:cNvSpPr/>
              <p:nvPr>
                <p:custDataLst>
                  <p:tags r:id="rId2"/>
                </p:custDataLst>
              </p:nvPr>
            </p:nvSpPr>
            <p:spPr>
              <a:xfrm flipH="1">
                <a:off x="2019935" y="2668905"/>
                <a:ext cx="1886585" cy="1062990"/>
              </a:xfrm>
              <a:custGeom>
                <a:avLst/>
                <a:gdLst>
                  <a:gd name="adj" fmla="val 50000"/>
                  <a:gd name="maxAdj" fmla="*/ 100000 w ss"/>
                  <a:gd name="a" fmla="pin 0 adj maxAdj"/>
                  <a:gd name="dx1" fmla="*/ ss a 100000"/>
                  <a:gd name="x1" fmla="+- r 0 dx1"/>
                  <a:gd name="ir" fmla="+/ x1 r 2"/>
                  <a:gd name="x2" fmla="*/ x1 1 2"/>
                </a:gdLst>
                <a:ahLst/>
                <a:cxnLst>
                  <a:cxn ang="3">
                    <a:pos x="x2" y="t"/>
                  </a:cxn>
                  <a:cxn ang="cd2">
                    <a:pos x="l" y="vc"/>
                  </a:cxn>
                  <a:cxn ang="cd4">
                    <a:pos x="x1" y="b"/>
                  </a:cxn>
                  <a:cxn ang="0">
                    <a:pos x="r" y="vc"/>
                  </a:cxn>
                </a:cxnLst>
                <a:rect l="l" t="t" r="ir" b="b"/>
                <a:pathLst>
                  <a:path w="2790" h="1447">
                    <a:moveTo>
                      <a:pt x="0" y="0"/>
                    </a:moveTo>
                    <a:lnTo>
                      <a:pt x="2066" y="0"/>
                    </a:lnTo>
                    <a:lnTo>
                      <a:pt x="2790" y="724"/>
                    </a:lnTo>
                    <a:lnTo>
                      <a:pt x="2066" y="1447"/>
                    </a:lnTo>
                    <a:lnTo>
                      <a:pt x="0" y="1447"/>
                    </a:lnTo>
                    <a:lnTo>
                      <a:pt x="724" y="724"/>
                    </a:lnTo>
                    <a:lnTo>
                      <a:pt x="0" y="0"/>
                    </a:lnTo>
                    <a:close/>
                  </a:path>
                </a:pathLst>
              </a:custGeom>
              <a:solidFill>
                <a:schemeClr val="accent1">
                  <a:alpha val="20000"/>
                </a:schemeClr>
              </a:solidFill>
            </p:spPr>
            <p:txBody>
              <a:bodyPr rot="0" spcFirstLastPara="0" vertOverflow="overflow" horzOverflow="overflow" vert="horz" wrap="square" lIns="80186" tIns="40093" rIns="80186" bIns="40093" numCol="1" spcCol="0" rtlCol="0" fromWordArt="0" anchor="ctr" anchorCtr="0" forceAA="0" compatLnSpc="1">
                <a:noAutofit/>
              </a:bodyPr>
              <a:lstStyle/>
              <a:p>
                <a:pPr algn="just">
                  <a:lnSpc>
                    <a:spcPct val="130000"/>
                  </a:lnSpc>
                </a:pPr>
                <a:endParaRPr lang="zh-CN" altLang="en-US" sz="1580" dirty="0" err="1">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12" name="任意多边形 11"/>
              <p:cNvSpPr/>
              <p:nvPr>
                <p:custDataLst>
                  <p:tags r:id="rId3"/>
                </p:custDataLst>
              </p:nvPr>
            </p:nvSpPr>
            <p:spPr>
              <a:xfrm flipH="1">
                <a:off x="1924685" y="2668905"/>
                <a:ext cx="1886585" cy="1062990"/>
              </a:xfrm>
              <a:custGeom>
                <a:avLst/>
                <a:gdLst>
                  <a:gd name="adj" fmla="val 50000"/>
                  <a:gd name="maxAdj" fmla="*/ 100000 w ss"/>
                  <a:gd name="a" fmla="pin 0 adj maxAdj"/>
                  <a:gd name="dx1" fmla="*/ ss a 100000"/>
                  <a:gd name="x1" fmla="+- r 0 dx1"/>
                  <a:gd name="ir" fmla="+/ x1 r 2"/>
                  <a:gd name="x2" fmla="*/ x1 1 2"/>
                </a:gdLst>
                <a:ahLst/>
                <a:cxnLst>
                  <a:cxn ang="3">
                    <a:pos x="x2" y="t"/>
                  </a:cxn>
                  <a:cxn ang="cd2">
                    <a:pos x="l" y="vc"/>
                  </a:cxn>
                  <a:cxn ang="cd4">
                    <a:pos x="x1" y="b"/>
                  </a:cxn>
                  <a:cxn ang="0">
                    <a:pos x="r" y="vc"/>
                  </a:cxn>
                </a:cxnLst>
                <a:rect l="l" t="t" r="ir" b="b"/>
                <a:pathLst>
                  <a:path w="2790" h="1447">
                    <a:moveTo>
                      <a:pt x="0" y="0"/>
                    </a:moveTo>
                    <a:lnTo>
                      <a:pt x="2066" y="0"/>
                    </a:lnTo>
                    <a:lnTo>
                      <a:pt x="2790" y="724"/>
                    </a:lnTo>
                    <a:lnTo>
                      <a:pt x="2066" y="1447"/>
                    </a:lnTo>
                    <a:lnTo>
                      <a:pt x="0" y="1447"/>
                    </a:lnTo>
                    <a:lnTo>
                      <a:pt x="724" y="724"/>
                    </a:lnTo>
                    <a:lnTo>
                      <a:pt x="0" y="0"/>
                    </a:lnTo>
                    <a:close/>
                  </a:path>
                </a:pathLst>
              </a:custGeom>
              <a:solidFill>
                <a:schemeClr val="accent1"/>
              </a:solidFill>
            </p:spPr>
            <p:txBody>
              <a:bodyPr rot="0" spcFirstLastPara="0" vertOverflow="overflow" horzOverflow="overflow" vert="horz" wrap="square" lIns="80186" tIns="40093" rIns="80186" bIns="40093" numCol="1" spcCol="0" rtlCol="0" fromWordArt="0" anchor="ctr" anchorCtr="0" forceAA="0" compatLnSpc="1">
                <a:noAutofit/>
              </a:bodyPr>
              <a:lstStyle/>
              <a:p>
                <a:pPr algn="just">
                  <a:lnSpc>
                    <a:spcPct val="130000"/>
                  </a:lnSpc>
                </a:pPr>
                <a:endParaRPr lang="zh-CN" altLang="en-US" sz="1580" dirty="0" err="1">
                  <a:solidFill>
                    <a:srgbClr val="FFFFFF"/>
                  </a:solidFill>
                  <a:latin typeface="Arial" panose="020B0604020202020204" pitchFamily="34" charset="0"/>
                  <a:ea typeface="微软雅黑" panose="020B0503020204020204" charset="-122"/>
                  <a:sym typeface="Arial" panose="020B0604020202020204" pitchFamily="34" charset="0"/>
                </a:endParaRPr>
              </a:p>
            </p:txBody>
          </p:sp>
        </p:grpSp>
        <p:sp>
          <p:nvSpPr>
            <p:cNvPr id="16" name="矩形 15"/>
            <p:cNvSpPr/>
            <p:nvPr>
              <p:custDataLst>
                <p:tags r:id="rId4"/>
              </p:custDataLst>
            </p:nvPr>
          </p:nvSpPr>
          <p:spPr>
            <a:xfrm>
              <a:off x="4402" y="2392"/>
              <a:ext cx="1128" cy="11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r>
                <a:rPr lang="en-US" altLang="zh-CN" sz="2805" b="1">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01</a:t>
              </a:r>
              <a:endParaRPr lang="en-US" altLang="zh-CN" sz="2805" b="1">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9" name="矩形 18"/>
            <p:cNvSpPr/>
            <p:nvPr>
              <p:custDataLst>
                <p:tags r:id="rId5"/>
              </p:custDataLst>
            </p:nvPr>
          </p:nvSpPr>
          <p:spPr>
            <a:xfrm>
              <a:off x="4379" y="3709"/>
              <a:ext cx="2261" cy="1514"/>
            </a:xfrm>
            <a:prstGeom prst="rect">
              <a:avLst/>
            </a:prstGeom>
          </p:spPr>
          <p:txBody>
            <a:bodyPr wrap="square" anchor="t" anchorCtr="0">
              <a:normAutofit/>
            </a:bodyPr>
            <a:lstStyle/>
            <a:p>
              <a:pPr marL="0" indent="0" algn="l" fontAlgn="auto">
                <a:lnSpc>
                  <a:spcPct val="130000"/>
                </a:lnSpc>
                <a:spcBef>
                  <a:spcPts val="0"/>
                </a:spcBef>
                <a:spcAft>
                  <a:spcPts val="0"/>
                </a:spcAft>
                <a:buSzPct val="100000"/>
              </a:pPr>
              <a:r>
                <a:rPr lang="zh-CN" sz="1580" b="1" spc="150">
                  <a:solidFill>
                    <a:schemeClr val="tx1">
                      <a:lumMod val="85000"/>
                      <a:lumOff val="15000"/>
                    </a:schemeClr>
                  </a:solidFill>
                  <a:latin typeface="Arial" panose="020B0604020202020204" pitchFamily="34" charset="0"/>
                  <a:ea typeface="微软雅黑" panose="020B0503020204020204" charset="-122"/>
                </a:rPr>
                <a:t>完善规划</a:t>
              </a:r>
              <a:endParaRPr lang="zh-CN" sz="1580" b="1" spc="150">
                <a:solidFill>
                  <a:schemeClr val="tx1">
                    <a:lumMod val="85000"/>
                    <a:lumOff val="15000"/>
                  </a:schemeClr>
                </a:solidFill>
                <a:latin typeface="Arial" panose="020B0604020202020204" pitchFamily="34" charset="0"/>
                <a:ea typeface="微软雅黑" panose="020B0503020204020204" charset="-122"/>
              </a:endParaRPr>
            </a:p>
            <a:p>
              <a:pPr marL="0" indent="0" algn="l" fontAlgn="auto">
                <a:lnSpc>
                  <a:spcPct val="130000"/>
                </a:lnSpc>
                <a:spcBef>
                  <a:spcPts val="0"/>
                </a:spcBef>
                <a:spcAft>
                  <a:spcPts val="0"/>
                </a:spcAft>
                <a:buSzPct val="100000"/>
              </a:pPr>
              <a:r>
                <a:rPr lang="zh-CN" sz="1580" b="1" spc="150">
                  <a:solidFill>
                    <a:schemeClr val="tx1">
                      <a:lumMod val="85000"/>
                      <a:lumOff val="15000"/>
                    </a:schemeClr>
                  </a:solidFill>
                  <a:latin typeface="Arial" panose="020B0604020202020204" pitchFamily="34" charset="0"/>
                  <a:ea typeface="微软雅黑" panose="020B0503020204020204" charset="-122"/>
                </a:rPr>
                <a:t>编制体系</a:t>
              </a:r>
              <a:endParaRPr lang="zh-CN" sz="1580" b="1" spc="150">
                <a:solidFill>
                  <a:schemeClr val="tx1">
                    <a:lumMod val="85000"/>
                    <a:lumOff val="15000"/>
                  </a:schemeClr>
                </a:solidFill>
                <a:latin typeface="Arial" panose="020B0604020202020204" pitchFamily="34" charset="0"/>
                <a:ea typeface="微软雅黑" panose="020B0503020204020204" charset="-122"/>
              </a:endParaRPr>
            </a:p>
          </p:txBody>
        </p:sp>
        <p:grpSp>
          <p:nvGrpSpPr>
            <p:cNvPr id="21" name="组合 20"/>
            <p:cNvGrpSpPr/>
            <p:nvPr>
              <p:custDataLst>
                <p:tags r:id="rId6"/>
              </p:custDataLst>
            </p:nvPr>
          </p:nvGrpSpPr>
          <p:grpSpPr>
            <a:xfrm>
              <a:off x="6775" y="2222"/>
              <a:ext cx="2288" cy="1297"/>
              <a:chOff x="4044950" y="2668905"/>
              <a:chExt cx="1981835" cy="1062990"/>
            </a:xfrm>
          </p:grpSpPr>
          <p:sp>
            <p:nvSpPr>
              <p:cNvPr id="22" name="任意多边形 21"/>
              <p:cNvSpPr/>
              <p:nvPr>
                <p:custDataLst>
                  <p:tags r:id="rId7"/>
                </p:custDataLst>
              </p:nvPr>
            </p:nvSpPr>
            <p:spPr>
              <a:xfrm flipH="1">
                <a:off x="4140200" y="2668905"/>
                <a:ext cx="1886585" cy="1062990"/>
              </a:xfrm>
              <a:custGeom>
                <a:avLst/>
                <a:gdLst>
                  <a:gd name="adj" fmla="val 50000"/>
                  <a:gd name="maxAdj" fmla="*/ 100000 w ss"/>
                  <a:gd name="a" fmla="pin 0 adj maxAdj"/>
                  <a:gd name="dx1" fmla="*/ ss a 100000"/>
                  <a:gd name="x1" fmla="+- r 0 dx1"/>
                  <a:gd name="ir" fmla="+/ x1 r 2"/>
                  <a:gd name="x2" fmla="*/ x1 1 2"/>
                </a:gdLst>
                <a:ahLst/>
                <a:cxnLst>
                  <a:cxn ang="3">
                    <a:pos x="x2" y="t"/>
                  </a:cxn>
                  <a:cxn ang="cd2">
                    <a:pos x="l" y="vc"/>
                  </a:cxn>
                  <a:cxn ang="cd4">
                    <a:pos x="x1" y="b"/>
                  </a:cxn>
                  <a:cxn ang="0">
                    <a:pos x="r" y="vc"/>
                  </a:cxn>
                </a:cxnLst>
                <a:rect l="l" t="t" r="ir" b="b"/>
                <a:pathLst>
                  <a:path w="2790" h="1447">
                    <a:moveTo>
                      <a:pt x="0" y="0"/>
                    </a:moveTo>
                    <a:lnTo>
                      <a:pt x="2066" y="0"/>
                    </a:lnTo>
                    <a:lnTo>
                      <a:pt x="2790" y="724"/>
                    </a:lnTo>
                    <a:lnTo>
                      <a:pt x="2066" y="1447"/>
                    </a:lnTo>
                    <a:lnTo>
                      <a:pt x="0" y="1447"/>
                    </a:lnTo>
                    <a:lnTo>
                      <a:pt x="724" y="724"/>
                    </a:lnTo>
                    <a:lnTo>
                      <a:pt x="0" y="0"/>
                    </a:lnTo>
                    <a:close/>
                  </a:path>
                </a:pathLst>
              </a:custGeom>
              <a:solidFill>
                <a:schemeClr val="accent2">
                  <a:alpha val="20000"/>
                </a:schemeClr>
              </a:solidFill>
            </p:spPr>
            <p:txBody>
              <a:bodyPr rot="0" spcFirstLastPara="0" vertOverflow="overflow" horzOverflow="overflow" vert="horz" wrap="square" lIns="80186" tIns="40093" rIns="80186" bIns="40093" numCol="1" spcCol="0" rtlCol="0" fromWordArt="0" anchor="ctr" anchorCtr="0" forceAA="0" compatLnSpc="1">
                <a:noAutofit/>
              </a:bodyPr>
              <a:lstStyle/>
              <a:p>
                <a:pPr algn="just">
                  <a:lnSpc>
                    <a:spcPct val="130000"/>
                  </a:lnSpc>
                </a:pPr>
                <a:endParaRPr lang="zh-CN" altLang="en-US" sz="1580" dirty="0" err="1">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32" name="任意多边形 31"/>
              <p:cNvSpPr/>
              <p:nvPr>
                <p:custDataLst>
                  <p:tags r:id="rId8"/>
                </p:custDataLst>
              </p:nvPr>
            </p:nvSpPr>
            <p:spPr>
              <a:xfrm flipH="1">
                <a:off x="4044950" y="2668905"/>
                <a:ext cx="1886585" cy="1062990"/>
              </a:xfrm>
              <a:custGeom>
                <a:avLst/>
                <a:gdLst>
                  <a:gd name="adj" fmla="val 50000"/>
                  <a:gd name="maxAdj" fmla="*/ 100000 w ss"/>
                  <a:gd name="a" fmla="pin 0 adj maxAdj"/>
                  <a:gd name="dx1" fmla="*/ ss a 100000"/>
                  <a:gd name="x1" fmla="+- r 0 dx1"/>
                  <a:gd name="ir" fmla="+/ x1 r 2"/>
                  <a:gd name="x2" fmla="*/ x1 1 2"/>
                </a:gdLst>
                <a:ahLst/>
                <a:cxnLst>
                  <a:cxn ang="3">
                    <a:pos x="x2" y="t"/>
                  </a:cxn>
                  <a:cxn ang="cd2">
                    <a:pos x="l" y="vc"/>
                  </a:cxn>
                  <a:cxn ang="cd4">
                    <a:pos x="x1" y="b"/>
                  </a:cxn>
                  <a:cxn ang="0">
                    <a:pos x="r" y="vc"/>
                  </a:cxn>
                </a:cxnLst>
                <a:rect l="l" t="t" r="ir" b="b"/>
                <a:pathLst>
                  <a:path w="2790" h="1447">
                    <a:moveTo>
                      <a:pt x="0" y="0"/>
                    </a:moveTo>
                    <a:lnTo>
                      <a:pt x="2066" y="0"/>
                    </a:lnTo>
                    <a:lnTo>
                      <a:pt x="2790" y="724"/>
                    </a:lnTo>
                    <a:lnTo>
                      <a:pt x="2066" y="1447"/>
                    </a:lnTo>
                    <a:lnTo>
                      <a:pt x="0" y="1447"/>
                    </a:lnTo>
                    <a:lnTo>
                      <a:pt x="724" y="724"/>
                    </a:lnTo>
                    <a:lnTo>
                      <a:pt x="0" y="0"/>
                    </a:lnTo>
                    <a:close/>
                  </a:path>
                </a:pathLst>
              </a:custGeom>
              <a:solidFill>
                <a:schemeClr val="accent2"/>
              </a:solidFill>
            </p:spPr>
            <p:txBody>
              <a:bodyPr rot="0" spcFirstLastPara="0" vertOverflow="overflow" horzOverflow="overflow" vert="horz" wrap="square" lIns="80186" tIns="40093" rIns="80186" bIns="40093" numCol="1" spcCol="0" rtlCol="0" fromWordArt="0" anchor="ctr" anchorCtr="0" forceAA="0" compatLnSpc="1">
                <a:noAutofit/>
              </a:bodyPr>
              <a:lstStyle/>
              <a:p>
                <a:pPr algn="just">
                  <a:lnSpc>
                    <a:spcPct val="130000"/>
                  </a:lnSpc>
                </a:pPr>
                <a:endParaRPr lang="zh-CN" altLang="en-US" sz="1580" dirty="0" err="1">
                  <a:solidFill>
                    <a:srgbClr val="FFFFFF"/>
                  </a:solidFill>
                  <a:latin typeface="Arial" panose="020B0604020202020204" pitchFamily="34" charset="0"/>
                  <a:ea typeface="微软雅黑" panose="020B0503020204020204" charset="-122"/>
                  <a:sym typeface="Arial" panose="020B0604020202020204" pitchFamily="34" charset="0"/>
                </a:endParaRPr>
              </a:p>
            </p:txBody>
          </p:sp>
        </p:grpSp>
        <p:sp>
          <p:nvSpPr>
            <p:cNvPr id="33" name="矩形 32"/>
            <p:cNvSpPr/>
            <p:nvPr>
              <p:custDataLst>
                <p:tags r:id="rId9"/>
              </p:custDataLst>
            </p:nvPr>
          </p:nvSpPr>
          <p:spPr>
            <a:xfrm>
              <a:off x="7330" y="2392"/>
              <a:ext cx="1128" cy="11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r>
                <a:rPr lang="en-US" altLang="zh-CN" sz="2805" b="1">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02</a:t>
              </a:r>
              <a:endParaRPr lang="en-US" altLang="zh-CN" sz="2805" b="1">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24" name="矩形 23"/>
            <p:cNvSpPr/>
            <p:nvPr>
              <p:custDataLst>
                <p:tags r:id="rId10"/>
              </p:custDataLst>
            </p:nvPr>
          </p:nvSpPr>
          <p:spPr>
            <a:xfrm>
              <a:off x="7307" y="3709"/>
              <a:ext cx="2261" cy="1514"/>
            </a:xfrm>
            <a:prstGeom prst="rect">
              <a:avLst/>
            </a:prstGeom>
          </p:spPr>
          <p:txBody>
            <a:bodyPr wrap="square" anchor="t" anchorCtr="0">
              <a:normAutofit/>
            </a:bodyPr>
            <a:lstStyle/>
            <a:p>
              <a:pPr marL="0" indent="0" algn="l" fontAlgn="auto">
                <a:lnSpc>
                  <a:spcPct val="130000"/>
                </a:lnSpc>
                <a:spcBef>
                  <a:spcPts val="0"/>
                </a:spcBef>
                <a:spcAft>
                  <a:spcPts val="0"/>
                </a:spcAft>
                <a:buSzPct val="100000"/>
              </a:pPr>
              <a:r>
                <a:rPr lang="zh-CN" sz="1580" b="1" spc="150">
                  <a:solidFill>
                    <a:schemeClr val="tx1">
                      <a:lumMod val="85000"/>
                      <a:lumOff val="15000"/>
                    </a:schemeClr>
                  </a:solidFill>
                  <a:latin typeface="Arial" panose="020B0604020202020204" pitchFamily="34" charset="0"/>
                  <a:ea typeface="微软雅黑" panose="020B0503020204020204" charset="-122"/>
                </a:rPr>
                <a:t>完善政策</a:t>
              </a:r>
              <a:endParaRPr lang="zh-CN" sz="1580" b="1" spc="150">
                <a:solidFill>
                  <a:schemeClr val="tx1">
                    <a:lumMod val="85000"/>
                    <a:lumOff val="15000"/>
                  </a:schemeClr>
                </a:solidFill>
                <a:latin typeface="Arial" panose="020B0604020202020204" pitchFamily="34" charset="0"/>
                <a:ea typeface="微软雅黑" panose="020B0503020204020204" charset="-122"/>
              </a:endParaRPr>
            </a:p>
            <a:p>
              <a:pPr marL="0" indent="0" algn="l" fontAlgn="auto">
                <a:lnSpc>
                  <a:spcPct val="130000"/>
                </a:lnSpc>
                <a:spcBef>
                  <a:spcPts val="0"/>
                </a:spcBef>
                <a:spcAft>
                  <a:spcPts val="0"/>
                </a:spcAft>
                <a:buSzPct val="100000"/>
              </a:pPr>
              <a:r>
                <a:rPr lang="zh-CN" sz="1580" b="1" spc="150">
                  <a:solidFill>
                    <a:schemeClr val="tx1">
                      <a:lumMod val="85000"/>
                      <a:lumOff val="15000"/>
                    </a:schemeClr>
                  </a:solidFill>
                  <a:latin typeface="Arial" panose="020B0604020202020204" pitchFamily="34" charset="0"/>
                  <a:ea typeface="微软雅黑" panose="020B0503020204020204" charset="-122"/>
                </a:rPr>
                <a:t>保障工具</a:t>
              </a:r>
              <a:endParaRPr lang="zh-CN" sz="1580" b="1" spc="150">
                <a:solidFill>
                  <a:schemeClr val="tx1">
                    <a:lumMod val="85000"/>
                    <a:lumOff val="15000"/>
                  </a:schemeClr>
                </a:solidFill>
                <a:latin typeface="Arial" panose="020B0604020202020204" pitchFamily="34" charset="0"/>
                <a:ea typeface="微软雅黑" panose="020B0503020204020204" charset="-122"/>
              </a:endParaRPr>
            </a:p>
          </p:txBody>
        </p:sp>
        <p:grpSp>
          <p:nvGrpSpPr>
            <p:cNvPr id="25" name="组合 24"/>
            <p:cNvGrpSpPr/>
            <p:nvPr>
              <p:custDataLst>
                <p:tags r:id="rId11"/>
              </p:custDataLst>
            </p:nvPr>
          </p:nvGrpSpPr>
          <p:grpSpPr>
            <a:xfrm>
              <a:off x="9703" y="2222"/>
              <a:ext cx="2348" cy="1296"/>
              <a:chOff x="6165215" y="2668905"/>
              <a:chExt cx="1981835" cy="1062990"/>
            </a:xfrm>
          </p:grpSpPr>
          <p:sp>
            <p:nvSpPr>
              <p:cNvPr id="26" name="任意多边形 25"/>
              <p:cNvSpPr/>
              <p:nvPr>
                <p:custDataLst>
                  <p:tags r:id="rId12"/>
                </p:custDataLst>
              </p:nvPr>
            </p:nvSpPr>
            <p:spPr>
              <a:xfrm flipH="1">
                <a:off x="6260465" y="2668905"/>
                <a:ext cx="1886585" cy="1062990"/>
              </a:xfrm>
              <a:custGeom>
                <a:avLst/>
                <a:gdLst>
                  <a:gd name="adj" fmla="val 50000"/>
                  <a:gd name="maxAdj" fmla="*/ 100000 w ss"/>
                  <a:gd name="a" fmla="pin 0 adj maxAdj"/>
                  <a:gd name="dx1" fmla="*/ ss a 100000"/>
                  <a:gd name="x1" fmla="+- r 0 dx1"/>
                  <a:gd name="ir" fmla="+/ x1 r 2"/>
                  <a:gd name="x2" fmla="*/ x1 1 2"/>
                </a:gdLst>
                <a:ahLst/>
                <a:cxnLst>
                  <a:cxn ang="3">
                    <a:pos x="x2" y="t"/>
                  </a:cxn>
                  <a:cxn ang="cd2">
                    <a:pos x="l" y="vc"/>
                  </a:cxn>
                  <a:cxn ang="cd4">
                    <a:pos x="x1" y="b"/>
                  </a:cxn>
                  <a:cxn ang="0">
                    <a:pos x="r" y="vc"/>
                  </a:cxn>
                </a:cxnLst>
                <a:rect l="l" t="t" r="ir" b="b"/>
                <a:pathLst>
                  <a:path w="2790" h="1447">
                    <a:moveTo>
                      <a:pt x="0" y="0"/>
                    </a:moveTo>
                    <a:lnTo>
                      <a:pt x="2066" y="0"/>
                    </a:lnTo>
                    <a:lnTo>
                      <a:pt x="2790" y="724"/>
                    </a:lnTo>
                    <a:lnTo>
                      <a:pt x="2066" y="1447"/>
                    </a:lnTo>
                    <a:lnTo>
                      <a:pt x="0" y="1447"/>
                    </a:lnTo>
                    <a:lnTo>
                      <a:pt x="724" y="724"/>
                    </a:lnTo>
                    <a:lnTo>
                      <a:pt x="0" y="0"/>
                    </a:lnTo>
                    <a:close/>
                  </a:path>
                </a:pathLst>
              </a:custGeom>
              <a:solidFill>
                <a:schemeClr val="accent3">
                  <a:alpha val="20000"/>
                </a:schemeClr>
              </a:solidFill>
            </p:spPr>
            <p:txBody>
              <a:bodyPr rot="0" spcFirstLastPara="0" vertOverflow="overflow" horzOverflow="overflow" vert="horz" wrap="square" lIns="80186" tIns="40093" rIns="80186" bIns="40093" numCol="1" spcCol="0" rtlCol="0" fromWordArt="0" anchor="ctr" anchorCtr="0" forceAA="0" compatLnSpc="1">
                <a:noAutofit/>
              </a:bodyPr>
              <a:lstStyle/>
              <a:p>
                <a:pPr algn="just">
                  <a:lnSpc>
                    <a:spcPct val="130000"/>
                  </a:lnSpc>
                </a:pPr>
                <a:endParaRPr lang="zh-CN" altLang="en-US" sz="1580" dirty="0" err="1">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28" name="任意多边形 27"/>
              <p:cNvSpPr/>
              <p:nvPr>
                <p:custDataLst>
                  <p:tags r:id="rId13"/>
                </p:custDataLst>
              </p:nvPr>
            </p:nvSpPr>
            <p:spPr>
              <a:xfrm flipH="1">
                <a:off x="6165215" y="2668905"/>
                <a:ext cx="1886585" cy="1062990"/>
              </a:xfrm>
              <a:custGeom>
                <a:avLst/>
                <a:gdLst>
                  <a:gd name="adj" fmla="val 50000"/>
                  <a:gd name="maxAdj" fmla="*/ 100000 w ss"/>
                  <a:gd name="a" fmla="pin 0 adj maxAdj"/>
                  <a:gd name="dx1" fmla="*/ ss a 100000"/>
                  <a:gd name="x1" fmla="+- r 0 dx1"/>
                  <a:gd name="ir" fmla="+/ x1 r 2"/>
                  <a:gd name="x2" fmla="*/ x1 1 2"/>
                </a:gdLst>
                <a:ahLst/>
                <a:cxnLst>
                  <a:cxn ang="3">
                    <a:pos x="x2" y="t"/>
                  </a:cxn>
                  <a:cxn ang="cd2">
                    <a:pos x="l" y="vc"/>
                  </a:cxn>
                  <a:cxn ang="cd4">
                    <a:pos x="x1" y="b"/>
                  </a:cxn>
                  <a:cxn ang="0">
                    <a:pos x="r" y="vc"/>
                  </a:cxn>
                </a:cxnLst>
                <a:rect l="l" t="t" r="ir" b="b"/>
                <a:pathLst>
                  <a:path w="2790" h="1447">
                    <a:moveTo>
                      <a:pt x="0" y="0"/>
                    </a:moveTo>
                    <a:lnTo>
                      <a:pt x="2066" y="0"/>
                    </a:lnTo>
                    <a:lnTo>
                      <a:pt x="2790" y="724"/>
                    </a:lnTo>
                    <a:lnTo>
                      <a:pt x="2066" y="1447"/>
                    </a:lnTo>
                    <a:lnTo>
                      <a:pt x="0" y="1447"/>
                    </a:lnTo>
                    <a:lnTo>
                      <a:pt x="724" y="724"/>
                    </a:lnTo>
                    <a:lnTo>
                      <a:pt x="0" y="0"/>
                    </a:lnTo>
                    <a:close/>
                  </a:path>
                </a:pathLst>
              </a:custGeom>
              <a:solidFill>
                <a:schemeClr val="accent3"/>
              </a:solidFill>
            </p:spPr>
            <p:txBody>
              <a:bodyPr rot="0" spcFirstLastPara="0" vertOverflow="overflow" horzOverflow="overflow" vert="horz" wrap="square" lIns="80186" tIns="40093" rIns="80186" bIns="40093" numCol="1" spcCol="0" rtlCol="0" fromWordArt="0" anchor="ctr" anchorCtr="0" forceAA="0" compatLnSpc="1">
                <a:noAutofit/>
              </a:bodyPr>
              <a:lstStyle/>
              <a:p>
                <a:pPr algn="just">
                  <a:lnSpc>
                    <a:spcPct val="130000"/>
                  </a:lnSpc>
                </a:pPr>
                <a:endParaRPr lang="zh-CN" altLang="en-US" sz="1580" dirty="0" err="1">
                  <a:solidFill>
                    <a:srgbClr val="FFFFFF"/>
                  </a:solidFill>
                  <a:latin typeface="Arial" panose="020B0604020202020204" pitchFamily="34" charset="0"/>
                  <a:ea typeface="微软雅黑" panose="020B0503020204020204" charset="-122"/>
                  <a:sym typeface="Arial" panose="020B0604020202020204" pitchFamily="34" charset="0"/>
                </a:endParaRPr>
              </a:p>
            </p:txBody>
          </p:sp>
        </p:grpSp>
        <p:sp>
          <p:nvSpPr>
            <p:cNvPr id="38" name="矩形 37"/>
            <p:cNvSpPr/>
            <p:nvPr>
              <p:custDataLst>
                <p:tags r:id="rId14"/>
              </p:custDataLst>
            </p:nvPr>
          </p:nvSpPr>
          <p:spPr>
            <a:xfrm>
              <a:off x="10258" y="2392"/>
              <a:ext cx="1128" cy="11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r>
                <a:rPr lang="en-US" altLang="zh-CN" sz="2805" b="1">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03</a:t>
              </a:r>
              <a:endParaRPr lang="en-US" altLang="zh-CN" sz="2805" b="1">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29" name="矩形 28"/>
            <p:cNvSpPr/>
            <p:nvPr>
              <p:custDataLst>
                <p:tags r:id="rId15"/>
              </p:custDataLst>
            </p:nvPr>
          </p:nvSpPr>
          <p:spPr>
            <a:xfrm>
              <a:off x="10235" y="3709"/>
              <a:ext cx="2261" cy="1514"/>
            </a:xfrm>
            <a:prstGeom prst="rect">
              <a:avLst/>
            </a:prstGeom>
          </p:spPr>
          <p:txBody>
            <a:bodyPr wrap="square" anchor="t" anchorCtr="0">
              <a:normAutofit/>
            </a:bodyPr>
            <a:lstStyle/>
            <a:p>
              <a:pPr marL="0" indent="0" algn="l" fontAlgn="auto">
                <a:lnSpc>
                  <a:spcPct val="130000"/>
                </a:lnSpc>
                <a:spcBef>
                  <a:spcPts val="0"/>
                </a:spcBef>
                <a:spcAft>
                  <a:spcPts val="0"/>
                </a:spcAft>
                <a:buSzPct val="100000"/>
              </a:pPr>
              <a:r>
                <a:rPr lang="zh-CN" sz="1580" b="1" spc="150">
                  <a:solidFill>
                    <a:schemeClr val="tx1">
                      <a:lumMod val="85000"/>
                      <a:lumOff val="15000"/>
                    </a:schemeClr>
                  </a:solidFill>
                  <a:latin typeface="Arial" panose="020B0604020202020204" pitchFamily="34" charset="0"/>
                  <a:ea typeface="微软雅黑" panose="020B0503020204020204" charset="-122"/>
                  <a:sym typeface="+mn-ea"/>
                </a:rPr>
                <a:t>建立实施</a:t>
              </a:r>
              <a:endParaRPr lang="zh-CN" sz="1580" b="1" spc="150">
                <a:solidFill>
                  <a:schemeClr val="tx1">
                    <a:lumMod val="85000"/>
                    <a:lumOff val="15000"/>
                  </a:schemeClr>
                </a:solidFill>
                <a:latin typeface="Arial" panose="020B0604020202020204" pitchFamily="34" charset="0"/>
                <a:ea typeface="微软雅黑" panose="020B0503020204020204" charset="-122"/>
                <a:sym typeface="+mn-ea"/>
              </a:endParaRPr>
            </a:p>
            <a:p>
              <a:pPr marL="0" indent="0" algn="l" fontAlgn="auto">
                <a:lnSpc>
                  <a:spcPct val="130000"/>
                </a:lnSpc>
                <a:spcBef>
                  <a:spcPts val="0"/>
                </a:spcBef>
                <a:spcAft>
                  <a:spcPts val="0"/>
                </a:spcAft>
                <a:buSzPct val="100000"/>
              </a:pPr>
              <a:r>
                <a:rPr lang="zh-CN" sz="1580" b="1" spc="150">
                  <a:solidFill>
                    <a:schemeClr val="tx1">
                      <a:lumMod val="85000"/>
                      <a:lumOff val="15000"/>
                    </a:schemeClr>
                  </a:solidFill>
                  <a:latin typeface="Arial" panose="020B0604020202020204" pitchFamily="34" charset="0"/>
                  <a:ea typeface="微软雅黑" panose="020B0503020204020204" charset="-122"/>
                  <a:sym typeface="+mn-ea"/>
                </a:rPr>
                <a:t>监督体系</a:t>
              </a:r>
              <a:endParaRPr lang="zh-CN" sz="1580" b="1" spc="15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34" name="组合 33"/>
            <p:cNvGrpSpPr/>
            <p:nvPr>
              <p:custDataLst>
                <p:tags r:id="rId16"/>
              </p:custDataLst>
            </p:nvPr>
          </p:nvGrpSpPr>
          <p:grpSpPr>
            <a:xfrm>
              <a:off x="12631" y="2222"/>
              <a:ext cx="2323" cy="1295"/>
              <a:chOff x="8285480" y="2668905"/>
              <a:chExt cx="1981835" cy="1062990"/>
            </a:xfrm>
          </p:grpSpPr>
          <p:sp>
            <p:nvSpPr>
              <p:cNvPr id="35" name="任意多边形 34"/>
              <p:cNvSpPr/>
              <p:nvPr>
                <p:custDataLst>
                  <p:tags r:id="rId17"/>
                </p:custDataLst>
              </p:nvPr>
            </p:nvSpPr>
            <p:spPr>
              <a:xfrm flipH="1">
                <a:off x="8380730" y="2668905"/>
                <a:ext cx="1886585" cy="1062990"/>
              </a:xfrm>
              <a:custGeom>
                <a:avLst/>
                <a:gdLst>
                  <a:gd name="adj" fmla="val 50000"/>
                  <a:gd name="maxAdj" fmla="*/ 100000 w ss"/>
                  <a:gd name="a" fmla="pin 0 adj maxAdj"/>
                  <a:gd name="dx1" fmla="*/ ss a 100000"/>
                  <a:gd name="x1" fmla="+- r 0 dx1"/>
                  <a:gd name="ir" fmla="+/ x1 r 2"/>
                  <a:gd name="x2" fmla="*/ x1 1 2"/>
                </a:gdLst>
                <a:ahLst/>
                <a:cxnLst>
                  <a:cxn ang="3">
                    <a:pos x="x2" y="t"/>
                  </a:cxn>
                  <a:cxn ang="cd2">
                    <a:pos x="l" y="vc"/>
                  </a:cxn>
                  <a:cxn ang="cd4">
                    <a:pos x="x1" y="b"/>
                  </a:cxn>
                  <a:cxn ang="0">
                    <a:pos x="r" y="vc"/>
                  </a:cxn>
                </a:cxnLst>
                <a:rect l="l" t="t" r="ir" b="b"/>
                <a:pathLst>
                  <a:path w="2790" h="1447">
                    <a:moveTo>
                      <a:pt x="0" y="0"/>
                    </a:moveTo>
                    <a:lnTo>
                      <a:pt x="2066" y="0"/>
                    </a:lnTo>
                    <a:lnTo>
                      <a:pt x="2790" y="724"/>
                    </a:lnTo>
                    <a:lnTo>
                      <a:pt x="2066" y="1447"/>
                    </a:lnTo>
                    <a:lnTo>
                      <a:pt x="0" y="1447"/>
                    </a:lnTo>
                    <a:lnTo>
                      <a:pt x="724" y="724"/>
                    </a:lnTo>
                    <a:lnTo>
                      <a:pt x="0" y="0"/>
                    </a:lnTo>
                    <a:close/>
                  </a:path>
                </a:pathLst>
              </a:custGeom>
              <a:solidFill>
                <a:schemeClr val="accent4">
                  <a:alpha val="20000"/>
                </a:schemeClr>
              </a:solidFill>
            </p:spPr>
            <p:txBody>
              <a:bodyPr rot="0" spcFirstLastPara="0" vertOverflow="overflow" horzOverflow="overflow" vert="horz" wrap="square" lIns="80186" tIns="40093" rIns="80186" bIns="40093" numCol="1" spcCol="0" rtlCol="0" fromWordArt="0" anchor="ctr" anchorCtr="0" forceAA="0" compatLnSpc="1">
                <a:noAutofit/>
              </a:bodyPr>
              <a:lstStyle/>
              <a:p>
                <a:pPr algn="just">
                  <a:lnSpc>
                    <a:spcPct val="130000"/>
                  </a:lnSpc>
                </a:pPr>
                <a:endParaRPr lang="zh-CN" altLang="en-US" sz="1580" dirty="0" err="1">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39" name="任意多边形 38"/>
              <p:cNvSpPr/>
              <p:nvPr>
                <p:custDataLst>
                  <p:tags r:id="rId18"/>
                </p:custDataLst>
              </p:nvPr>
            </p:nvSpPr>
            <p:spPr>
              <a:xfrm flipH="1">
                <a:off x="8285480" y="2668905"/>
                <a:ext cx="1886585" cy="1062990"/>
              </a:xfrm>
              <a:custGeom>
                <a:avLst/>
                <a:gdLst>
                  <a:gd name="adj" fmla="val 50000"/>
                  <a:gd name="maxAdj" fmla="*/ 100000 w ss"/>
                  <a:gd name="a" fmla="pin 0 adj maxAdj"/>
                  <a:gd name="dx1" fmla="*/ ss a 100000"/>
                  <a:gd name="x1" fmla="+- r 0 dx1"/>
                  <a:gd name="ir" fmla="+/ x1 r 2"/>
                  <a:gd name="x2" fmla="*/ x1 1 2"/>
                </a:gdLst>
                <a:ahLst/>
                <a:cxnLst>
                  <a:cxn ang="3">
                    <a:pos x="x2" y="t"/>
                  </a:cxn>
                  <a:cxn ang="cd2">
                    <a:pos x="l" y="vc"/>
                  </a:cxn>
                  <a:cxn ang="cd4">
                    <a:pos x="x1" y="b"/>
                  </a:cxn>
                  <a:cxn ang="0">
                    <a:pos x="r" y="vc"/>
                  </a:cxn>
                </a:cxnLst>
                <a:rect l="l" t="t" r="ir" b="b"/>
                <a:pathLst>
                  <a:path w="2790" h="1447">
                    <a:moveTo>
                      <a:pt x="0" y="0"/>
                    </a:moveTo>
                    <a:lnTo>
                      <a:pt x="2066" y="0"/>
                    </a:lnTo>
                    <a:lnTo>
                      <a:pt x="2790" y="724"/>
                    </a:lnTo>
                    <a:lnTo>
                      <a:pt x="2066" y="1447"/>
                    </a:lnTo>
                    <a:lnTo>
                      <a:pt x="0" y="1447"/>
                    </a:lnTo>
                    <a:lnTo>
                      <a:pt x="724" y="724"/>
                    </a:lnTo>
                    <a:lnTo>
                      <a:pt x="0" y="0"/>
                    </a:lnTo>
                    <a:close/>
                  </a:path>
                </a:pathLst>
              </a:custGeom>
              <a:solidFill>
                <a:schemeClr val="accent4"/>
              </a:solidFill>
            </p:spPr>
            <p:txBody>
              <a:bodyPr rot="0" spcFirstLastPara="0" vertOverflow="overflow" horzOverflow="overflow" vert="horz" wrap="square" lIns="80186" tIns="40093" rIns="80186" bIns="40093" numCol="1" spcCol="0" rtlCol="0" fromWordArt="0" anchor="ctr" anchorCtr="0" forceAA="0" compatLnSpc="1">
                <a:noAutofit/>
              </a:bodyPr>
              <a:lstStyle/>
              <a:p>
                <a:pPr algn="just">
                  <a:lnSpc>
                    <a:spcPct val="130000"/>
                  </a:lnSpc>
                </a:pPr>
                <a:endParaRPr lang="zh-CN" altLang="en-US" sz="1580" dirty="0" err="1">
                  <a:solidFill>
                    <a:srgbClr val="FFFFFF"/>
                  </a:solidFill>
                  <a:latin typeface="Arial" panose="020B0604020202020204" pitchFamily="34" charset="0"/>
                  <a:ea typeface="微软雅黑" panose="020B0503020204020204" charset="-122"/>
                  <a:sym typeface="Arial" panose="020B0604020202020204" pitchFamily="34" charset="0"/>
                </a:endParaRPr>
              </a:p>
            </p:txBody>
          </p:sp>
        </p:grpSp>
        <p:sp>
          <p:nvSpPr>
            <p:cNvPr id="66" name="矩形 65"/>
            <p:cNvSpPr/>
            <p:nvPr>
              <p:custDataLst>
                <p:tags r:id="rId19"/>
              </p:custDataLst>
            </p:nvPr>
          </p:nvSpPr>
          <p:spPr>
            <a:xfrm>
              <a:off x="13186" y="2392"/>
              <a:ext cx="1128" cy="11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r>
                <a:rPr lang="en-US" altLang="zh-CN" sz="2805" b="1">
                  <a:solidFill>
                    <a:srgbClr val="000000"/>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04</a:t>
              </a:r>
              <a:endParaRPr lang="en-US" altLang="zh-CN" sz="2805" b="1">
                <a:solidFill>
                  <a:srgbClr val="000000"/>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70" name="矩形 69"/>
            <p:cNvSpPr/>
            <p:nvPr>
              <p:custDataLst>
                <p:tags r:id="rId20"/>
              </p:custDataLst>
            </p:nvPr>
          </p:nvSpPr>
          <p:spPr>
            <a:xfrm>
              <a:off x="13163" y="3709"/>
              <a:ext cx="2261" cy="1514"/>
            </a:xfrm>
            <a:prstGeom prst="rect">
              <a:avLst/>
            </a:prstGeom>
          </p:spPr>
          <p:txBody>
            <a:bodyPr wrap="square" anchor="t" anchorCtr="0">
              <a:normAutofit/>
            </a:bodyPr>
            <a:lstStyle/>
            <a:p>
              <a:pPr marL="0" indent="0" algn="l" fontAlgn="auto">
                <a:lnSpc>
                  <a:spcPct val="130000"/>
                </a:lnSpc>
                <a:spcBef>
                  <a:spcPts val="0"/>
                </a:spcBef>
                <a:spcAft>
                  <a:spcPts val="0"/>
                </a:spcAft>
                <a:buSzPct val="100000"/>
              </a:pPr>
              <a:r>
                <a:rPr lang="zh-CN" sz="1580" b="1" spc="150">
                  <a:solidFill>
                    <a:schemeClr val="tx1">
                      <a:lumMod val="85000"/>
                      <a:lumOff val="15000"/>
                    </a:schemeClr>
                  </a:solidFill>
                  <a:latin typeface="Arial" panose="020B0604020202020204" pitchFamily="34" charset="0"/>
                  <a:ea typeface="微软雅黑" panose="020B0503020204020204" charset="-122"/>
                  <a:sym typeface="+mn-ea"/>
                </a:rPr>
                <a:t>建立公众</a:t>
              </a:r>
              <a:endParaRPr lang="zh-CN" sz="1580" b="1" spc="150">
                <a:solidFill>
                  <a:schemeClr val="tx1">
                    <a:lumMod val="85000"/>
                    <a:lumOff val="15000"/>
                  </a:schemeClr>
                </a:solidFill>
                <a:latin typeface="Arial" panose="020B0604020202020204" pitchFamily="34" charset="0"/>
                <a:ea typeface="微软雅黑" panose="020B0503020204020204" charset="-122"/>
                <a:sym typeface="+mn-ea"/>
              </a:endParaRPr>
            </a:p>
            <a:p>
              <a:pPr marL="0" indent="0" algn="l" fontAlgn="auto">
                <a:lnSpc>
                  <a:spcPct val="130000"/>
                </a:lnSpc>
                <a:spcBef>
                  <a:spcPts val="0"/>
                </a:spcBef>
                <a:spcAft>
                  <a:spcPts val="0"/>
                </a:spcAft>
                <a:buSzPct val="100000"/>
              </a:pPr>
              <a:r>
                <a:rPr lang="zh-CN" sz="1580" b="1" spc="150">
                  <a:solidFill>
                    <a:schemeClr val="tx1">
                      <a:lumMod val="85000"/>
                      <a:lumOff val="15000"/>
                    </a:schemeClr>
                  </a:solidFill>
                  <a:latin typeface="Arial" panose="020B0604020202020204" pitchFamily="34" charset="0"/>
                  <a:ea typeface="微软雅黑" panose="020B0503020204020204" charset="-122"/>
                  <a:sym typeface="+mn-ea"/>
                </a:rPr>
                <a:t>参与机制</a:t>
              </a:r>
              <a:endParaRPr lang="zh-CN" sz="1580" b="1" spc="150">
                <a:solidFill>
                  <a:schemeClr val="tx1">
                    <a:lumMod val="85000"/>
                    <a:lumOff val="15000"/>
                  </a:schemeClr>
                </a:solidFill>
                <a:latin typeface="Arial" panose="020B0604020202020204" pitchFamily="34" charset="0"/>
                <a:ea typeface="微软雅黑" panose="020B0503020204020204" charset="-122"/>
                <a:sym typeface="+mn-ea"/>
              </a:endParaRPr>
            </a:p>
          </p:txBody>
        </p:sp>
        <p:sp>
          <p:nvSpPr>
            <p:cNvPr id="74" name="Rectangle 5"/>
            <p:cNvSpPr/>
            <p:nvPr/>
          </p:nvSpPr>
          <p:spPr>
            <a:xfrm>
              <a:off x="1217" y="2313"/>
              <a:ext cx="2025" cy="2046"/>
            </a:xfrm>
            <a:prstGeom prst="rect">
              <a:avLst/>
            </a:prstGeom>
            <a:noFill/>
            <a:ln w="9525">
              <a:noFill/>
            </a:ln>
          </p:spPr>
          <p:txBody>
            <a:bodyPr wrap="square" anchor="ctr">
              <a:spAutoFit/>
            </a:bodyPr>
            <a:lstStyle/>
            <a:p>
              <a:pPr algn="ctr">
                <a:spcBef>
                  <a:spcPts val="0"/>
                </a:spcBef>
                <a:spcAft>
                  <a:spcPts val="0"/>
                </a:spcAft>
              </a:pPr>
              <a:r>
                <a:rPr lang="zh-CN" altLang="en-US" sz="2400" b="1" kern="0" dirty="0">
                  <a:solidFill>
                    <a:srgbClr val="C00000"/>
                  </a:solidFill>
                  <a:latin typeface="微软雅黑" panose="020B0503020204020204" charset="-122"/>
                  <a:ea typeface="微软雅黑" panose="020B0503020204020204" charset="-122"/>
                  <a:sym typeface="+mn-ea"/>
                </a:rPr>
                <a:t>两完善</a:t>
              </a:r>
              <a:endParaRPr lang="zh-CN" altLang="en-US" sz="2400" b="1" kern="0" dirty="0">
                <a:solidFill>
                  <a:srgbClr val="C00000"/>
                </a:solidFill>
                <a:latin typeface="微软雅黑" panose="020B0503020204020204" charset="-122"/>
                <a:ea typeface="微软雅黑" panose="020B0503020204020204" charset="-122"/>
                <a:sym typeface="+mn-ea"/>
              </a:endParaRPr>
            </a:p>
            <a:p>
              <a:pPr algn="ctr">
                <a:spcBef>
                  <a:spcPts val="0"/>
                </a:spcBef>
                <a:spcAft>
                  <a:spcPts val="0"/>
                </a:spcAft>
              </a:pPr>
              <a:r>
                <a:rPr lang="en-US" altLang="zh-CN" sz="2400" b="1" kern="0" dirty="0">
                  <a:solidFill>
                    <a:srgbClr val="C00000"/>
                  </a:solidFill>
                  <a:latin typeface="微软雅黑" panose="020B0503020204020204" charset="-122"/>
                  <a:ea typeface="微软雅黑" panose="020B0503020204020204" charset="-122"/>
                  <a:sym typeface="+mn-ea"/>
                </a:rPr>
                <a:t>+</a:t>
              </a:r>
              <a:endParaRPr lang="en-US" altLang="zh-CN" sz="2400" b="1" kern="0" dirty="0">
                <a:solidFill>
                  <a:srgbClr val="C00000"/>
                </a:solidFill>
                <a:latin typeface="微软雅黑" panose="020B0503020204020204" charset="-122"/>
                <a:ea typeface="微软雅黑" panose="020B0503020204020204" charset="-122"/>
                <a:sym typeface="+mn-ea"/>
              </a:endParaRPr>
            </a:p>
            <a:p>
              <a:pPr algn="ctr">
                <a:spcBef>
                  <a:spcPts val="0"/>
                </a:spcBef>
                <a:spcAft>
                  <a:spcPts val="0"/>
                </a:spcAft>
              </a:pPr>
              <a:r>
                <a:rPr lang="zh-CN" altLang="en-US" sz="2400" b="1" kern="0" dirty="0">
                  <a:solidFill>
                    <a:srgbClr val="C00000"/>
                  </a:solidFill>
                  <a:latin typeface="微软雅黑" panose="020B0503020204020204" charset="-122"/>
                  <a:ea typeface="微软雅黑" panose="020B0503020204020204" charset="-122"/>
                  <a:sym typeface="+mn-ea"/>
                </a:rPr>
                <a:t>两建立</a:t>
              </a:r>
              <a:endParaRPr lang="zh-CN" altLang="en-US" sz="2400" b="1" kern="0" dirty="0">
                <a:solidFill>
                  <a:srgbClr val="C00000"/>
                </a:solidFill>
                <a:latin typeface="微软雅黑" panose="020B0503020204020204" charset="-122"/>
                <a:ea typeface="微软雅黑" panose="020B0503020204020204" charset="-122"/>
                <a:sym typeface="+mn-ea"/>
              </a:endParaRPr>
            </a:p>
          </p:txBody>
        </p:sp>
        <p:sp>
          <p:nvSpPr>
            <p:cNvPr id="78" name="十字形 77"/>
            <p:cNvSpPr/>
            <p:nvPr/>
          </p:nvSpPr>
          <p:spPr>
            <a:xfrm>
              <a:off x="2017" y="3130"/>
              <a:ext cx="426" cy="426"/>
            </a:xfrm>
            <a:prstGeom prst="plus">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4" name="组合 83"/>
          <p:cNvGrpSpPr/>
          <p:nvPr/>
        </p:nvGrpSpPr>
        <p:grpSpPr>
          <a:xfrm>
            <a:off x="847725" y="11287125"/>
            <a:ext cx="9320530" cy="3273128"/>
            <a:chOff x="637" y="3416"/>
            <a:chExt cx="18866" cy="7230"/>
          </a:xfrm>
        </p:grpSpPr>
        <p:grpSp>
          <p:nvGrpSpPr>
            <p:cNvPr id="85" name="组合 84"/>
            <p:cNvGrpSpPr/>
            <p:nvPr/>
          </p:nvGrpSpPr>
          <p:grpSpPr>
            <a:xfrm>
              <a:off x="637" y="3416"/>
              <a:ext cx="18866" cy="7230"/>
              <a:chOff x="421" y="2235"/>
              <a:chExt cx="20577" cy="7892"/>
            </a:xfrm>
          </p:grpSpPr>
          <p:sp>
            <p:nvSpPr>
              <p:cNvPr id="86" name="Freeform: Shape 65"/>
              <p:cNvSpPr/>
              <p:nvPr/>
            </p:nvSpPr>
            <p:spPr bwMode="auto">
              <a:xfrm>
                <a:off x="5875" y="2235"/>
                <a:ext cx="4296" cy="4184"/>
              </a:xfrm>
              <a:custGeom>
                <a:avLst/>
                <a:gdLst>
                  <a:gd name="connsiteX0" fmla="*/ 475588 w 2727752"/>
                  <a:gd name="connsiteY0" fmla="*/ 2108303 h 2657003"/>
                  <a:gd name="connsiteX1" fmla="*/ 475489 w 2727752"/>
                  <a:gd name="connsiteY1" fmla="*/ 2108332 h 2657003"/>
                  <a:gd name="connsiteX2" fmla="*/ 475489 w 2727752"/>
                  <a:gd name="connsiteY2" fmla="*/ 2109041 h 2657003"/>
                  <a:gd name="connsiteX3" fmla="*/ 475588 w 2727752"/>
                  <a:gd name="connsiteY3" fmla="*/ 2109071 h 2657003"/>
                  <a:gd name="connsiteX4" fmla="*/ 475588 w 2727752"/>
                  <a:gd name="connsiteY4" fmla="*/ 2108701 h 2657003"/>
                  <a:gd name="connsiteX5" fmla="*/ 474242 w 2727752"/>
                  <a:gd name="connsiteY5" fmla="*/ 1071297 h 2657003"/>
                  <a:gd name="connsiteX6" fmla="*/ 252448 w 2727752"/>
                  <a:gd name="connsiteY6" fmla="*/ 1137341 h 2657003"/>
                  <a:gd name="connsiteX7" fmla="*/ 253013 w 2727752"/>
                  <a:gd name="connsiteY7" fmla="*/ 1137341 h 2657003"/>
                  <a:gd name="connsiteX8" fmla="*/ 474242 w 2727752"/>
                  <a:gd name="connsiteY8" fmla="*/ 1071427 h 2657003"/>
                  <a:gd name="connsiteX9" fmla="*/ 846075 w 2727752"/>
                  <a:gd name="connsiteY9" fmla="*/ 0 h 2657003"/>
                  <a:gd name="connsiteX10" fmla="*/ 1097092 w 2727752"/>
                  <a:gd name="connsiteY10" fmla="*/ 0 h 2657003"/>
                  <a:gd name="connsiteX11" fmla="*/ 1098569 w 2727752"/>
                  <a:gd name="connsiteY11" fmla="*/ 0 h 2657003"/>
                  <a:gd name="connsiteX12" fmla="*/ 1098044 w 2727752"/>
                  <a:gd name="connsiteY12" fmla="*/ 706 h 2657003"/>
                  <a:gd name="connsiteX13" fmla="*/ 1949516 w 2727752"/>
                  <a:gd name="connsiteY13" fmla="*/ 631677 h 2657003"/>
                  <a:gd name="connsiteX14" fmla="*/ 1727807 w 2727752"/>
                  <a:gd name="connsiteY14" fmla="*/ 697989 h 2657003"/>
                  <a:gd name="connsiteX15" fmla="*/ 1727807 w 2727752"/>
                  <a:gd name="connsiteY15" fmla="*/ 1737358 h 2657003"/>
                  <a:gd name="connsiteX16" fmla="*/ 1727253 w 2727752"/>
                  <a:gd name="connsiteY16" fmla="*/ 1737522 h 2657003"/>
                  <a:gd name="connsiteX17" fmla="*/ 2726923 w 2727752"/>
                  <a:gd name="connsiteY17" fmla="*/ 2034268 h 2657003"/>
                  <a:gd name="connsiteX18" fmla="*/ 2727752 w 2727752"/>
                  <a:gd name="connsiteY18" fmla="*/ 2034022 h 2657003"/>
                  <a:gd name="connsiteX19" fmla="*/ 2727752 w 2727752"/>
                  <a:gd name="connsiteY19" fmla="*/ 2285573 h 2657003"/>
                  <a:gd name="connsiteX20" fmla="*/ 1475895 w 2727752"/>
                  <a:gd name="connsiteY20" fmla="*/ 2657003 h 2657003"/>
                  <a:gd name="connsiteX21" fmla="*/ 1475895 w 2727752"/>
                  <a:gd name="connsiteY21" fmla="*/ 2405436 h 2657003"/>
                  <a:gd name="connsiteX22" fmla="*/ 1475894 w 2727752"/>
                  <a:gd name="connsiteY22" fmla="*/ 2405436 h 2657003"/>
                  <a:gd name="connsiteX23" fmla="*/ 1475894 w 2727752"/>
                  <a:gd name="connsiteY23" fmla="*/ 2657003 h 2657003"/>
                  <a:gd name="connsiteX24" fmla="*/ 224037 w 2727752"/>
                  <a:gd name="connsiteY24" fmla="*/ 2285803 h 2657003"/>
                  <a:gd name="connsiteX25" fmla="*/ 224037 w 2727752"/>
                  <a:gd name="connsiteY25" fmla="*/ 1137874 h 2657003"/>
                  <a:gd name="connsiteX26" fmla="*/ 0 w 2727752"/>
                  <a:gd name="connsiteY26" fmla="*/ 1137874 h 2657003"/>
                  <a:gd name="connsiteX0-1" fmla="*/ 475588 w 2727752"/>
                  <a:gd name="connsiteY0-2" fmla="*/ 2108701 h 2657003"/>
                  <a:gd name="connsiteX1-3" fmla="*/ 475489 w 2727752"/>
                  <a:gd name="connsiteY1-4" fmla="*/ 2108332 h 2657003"/>
                  <a:gd name="connsiteX2-5" fmla="*/ 475489 w 2727752"/>
                  <a:gd name="connsiteY2-6" fmla="*/ 2109041 h 2657003"/>
                  <a:gd name="connsiteX3-7" fmla="*/ 475588 w 2727752"/>
                  <a:gd name="connsiteY3-8" fmla="*/ 2109071 h 2657003"/>
                  <a:gd name="connsiteX4-9" fmla="*/ 475588 w 2727752"/>
                  <a:gd name="connsiteY4-10" fmla="*/ 2108701 h 2657003"/>
                  <a:gd name="connsiteX5-11" fmla="*/ 474242 w 2727752"/>
                  <a:gd name="connsiteY5-12" fmla="*/ 1071297 h 2657003"/>
                  <a:gd name="connsiteX6-13" fmla="*/ 252448 w 2727752"/>
                  <a:gd name="connsiteY6-14" fmla="*/ 1137341 h 2657003"/>
                  <a:gd name="connsiteX7-15" fmla="*/ 253013 w 2727752"/>
                  <a:gd name="connsiteY7-16" fmla="*/ 1137341 h 2657003"/>
                  <a:gd name="connsiteX8-17" fmla="*/ 474242 w 2727752"/>
                  <a:gd name="connsiteY8-18" fmla="*/ 1071427 h 2657003"/>
                  <a:gd name="connsiteX9-19" fmla="*/ 474242 w 2727752"/>
                  <a:gd name="connsiteY9-20" fmla="*/ 1071297 h 2657003"/>
                  <a:gd name="connsiteX10-21" fmla="*/ 846075 w 2727752"/>
                  <a:gd name="connsiteY10-22" fmla="*/ 0 h 2657003"/>
                  <a:gd name="connsiteX11-23" fmla="*/ 1097092 w 2727752"/>
                  <a:gd name="connsiteY11-24" fmla="*/ 0 h 2657003"/>
                  <a:gd name="connsiteX12-25" fmla="*/ 1098569 w 2727752"/>
                  <a:gd name="connsiteY12-26" fmla="*/ 0 h 2657003"/>
                  <a:gd name="connsiteX13-27" fmla="*/ 1098044 w 2727752"/>
                  <a:gd name="connsiteY13-28" fmla="*/ 706 h 2657003"/>
                  <a:gd name="connsiteX14-29" fmla="*/ 1949516 w 2727752"/>
                  <a:gd name="connsiteY14-30" fmla="*/ 631677 h 2657003"/>
                  <a:gd name="connsiteX15-31" fmla="*/ 1727807 w 2727752"/>
                  <a:gd name="connsiteY15-32" fmla="*/ 697989 h 2657003"/>
                  <a:gd name="connsiteX16-33" fmla="*/ 1727807 w 2727752"/>
                  <a:gd name="connsiteY16-34" fmla="*/ 1737358 h 2657003"/>
                  <a:gd name="connsiteX17-35" fmla="*/ 1727253 w 2727752"/>
                  <a:gd name="connsiteY17-36" fmla="*/ 1737522 h 2657003"/>
                  <a:gd name="connsiteX18-37" fmla="*/ 2726923 w 2727752"/>
                  <a:gd name="connsiteY18-38" fmla="*/ 2034268 h 2657003"/>
                  <a:gd name="connsiteX19-39" fmla="*/ 2727752 w 2727752"/>
                  <a:gd name="connsiteY19-40" fmla="*/ 2034022 h 2657003"/>
                  <a:gd name="connsiteX20-41" fmla="*/ 2727752 w 2727752"/>
                  <a:gd name="connsiteY20-42" fmla="*/ 2285573 h 2657003"/>
                  <a:gd name="connsiteX21-43" fmla="*/ 1475895 w 2727752"/>
                  <a:gd name="connsiteY21-44" fmla="*/ 2657003 h 2657003"/>
                  <a:gd name="connsiteX22-45" fmla="*/ 1475895 w 2727752"/>
                  <a:gd name="connsiteY22-46" fmla="*/ 2405436 h 2657003"/>
                  <a:gd name="connsiteX23-47" fmla="*/ 1475894 w 2727752"/>
                  <a:gd name="connsiteY23-48" fmla="*/ 2405436 h 2657003"/>
                  <a:gd name="connsiteX24-49" fmla="*/ 1475894 w 2727752"/>
                  <a:gd name="connsiteY24-50" fmla="*/ 2657003 h 2657003"/>
                  <a:gd name="connsiteX25-51" fmla="*/ 224037 w 2727752"/>
                  <a:gd name="connsiteY25-52" fmla="*/ 2285803 h 2657003"/>
                  <a:gd name="connsiteX26-53" fmla="*/ 224037 w 2727752"/>
                  <a:gd name="connsiteY26-54" fmla="*/ 1137874 h 2657003"/>
                  <a:gd name="connsiteX27" fmla="*/ 0 w 2727752"/>
                  <a:gd name="connsiteY27" fmla="*/ 1137874 h 2657003"/>
                  <a:gd name="connsiteX28" fmla="*/ 846075 w 2727752"/>
                  <a:gd name="connsiteY28" fmla="*/ 0 h 2657003"/>
                  <a:gd name="connsiteX0-55" fmla="*/ 475588 w 2727752"/>
                  <a:gd name="connsiteY0-56" fmla="*/ 2109071 h 2657003"/>
                  <a:gd name="connsiteX1-57" fmla="*/ 475489 w 2727752"/>
                  <a:gd name="connsiteY1-58" fmla="*/ 2108332 h 2657003"/>
                  <a:gd name="connsiteX2-59" fmla="*/ 475489 w 2727752"/>
                  <a:gd name="connsiteY2-60" fmla="*/ 2109041 h 2657003"/>
                  <a:gd name="connsiteX3-61" fmla="*/ 475588 w 2727752"/>
                  <a:gd name="connsiteY3-62" fmla="*/ 2109071 h 2657003"/>
                  <a:gd name="connsiteX4-63" fmla="*/ 474242 w 2727752"/>
                  <a:gd name="connsiteY4-64" fmla="*/ 1071297 h 2657003"/>
                  <a:gd name="connsiteX5-65" fmla="*/ 252448 w 2727752"/>
                  <a:gd name="connsiteY5-66" fmla="*/ 1137341 h 2657003"/>
                  <a:gd name="connsiteX6-67" fmla="*/ 253013 w 2727752"/>
                  <a:gd name="connsiteY6-68" fmla="*/ 1137341 h 2657003"/>
                  <a:gd name="connsiteX7-69" fmla="*/ 474242 w 2727752"/>
                  <a:gd name="connsiteY7-70" fmla="*/ 1071427 h 2657003"/>
                  <a:gd name="connsiteX8-71" fmla="*/ 474242 w 2727752"/>
                  <a:gd name="connsiteY8-72" fmla="*/ 1071297 h 2657003"/>
                  <a:gd name="connsiteX9-73" fmla="*/ 846075 w 2727752"/>
                  <a:gd name="connsiteY9-74" fmla="*/ 0 h 2657003"/>
                  <a:gd name="connsiteX10-75" fmla="*/ 1097092 w 2727752"/>
                  <a:gd name="connsiteY10-76" fmla="*/ 0 h 2657003"/>
                  <a:gd name="connsiteX11-77" fmla="*/ 1098569 w 2727752"/>
                  <a:gd name="connsiteY11-78" fmla="*/ 0 h 2657003"/>
                  <a:gd name="connsiteX12-79" fmla="*/ 1098044 w 2727752"/>
                  <a:gd name="connsiteY12-80" fmla="*/ 706 h 2657003"/>
                  <a:gd name="connsiteX13-81" fmla="*/ 1949516 w 2727752"/>
                  <a:gd name="connsiteY13-82" fmla="*/ 631677 h 2657003"/>
                  <a:gd name="connsiteX14-83" fmla="*/ 1727807 w 2727752"/>
                  <a:gd name="connsiteY14-84" fmla="*/ 697989 h 2657003"/>
                  <a:gd name="connsiteX15-85" fmla="*/ 1727807 w 2727752"/>
                  <a:gd name="connsiteY15-86" fmla="*/ 1737358 h 2657003"/>
                  <a:gd name="connsiteX16-87" fmla="*/ 1727253 w 2727752"/>
                  <a:gd name="connsiteY16-88" fmla="*/ 1737522 h 2657003"/>
                  <a:gd name="connsiteX17-89" fmla="*/ 2726923 w 2727752"/>
                  <a:gd name="connsiteY17-90" fmla="*/ 2034268 h 2657003"/>
                  <a:gd name="connsiteX18-91" fmla="*/ 2727752 w 2727752"/>
                  <a:gd name="connsiteY18-92" fmla="*/ 2034022 h 2657003"/>
                  <a:gd name="connsiteX19-93" fmla="*/ 2727752 w 2727752"/>
                  <a:gd name="connsiteY19-94" fmla="*/ 2285573 h 2657003"/>
                  <a:gd name="connsiteX20-95" fmla="*/ 1475895 w 2727752"/>
                  <a:gd name="connsiteY20-96" fmla="*/ 2657003 h 2657003"/>
                  <a:gd name="connsiteX21-97" fmla="*/ 1475895 w 2727752"/>
                  <a:gd name="connsiteY21-98" fmla="*/ 2405436 h 2657003"/>
                  <a:gd name="connsiteX22-99" fmla="*/ 1475894 w 2727752"/>
                  <a:gd name="connsiteY22-100" fmla="*/ 2405436 h 2657003"/>
                  <a:gd name="connsiteX23-101" fmla="*/ 1475894 w 2727752"/>
                  <a:gd name="connsiteY23-102" fmla="*/ 2657003 h 2657003"/>
                  <a:gd name="connsiteX24-103" fmla="*/ 224037 w 2727752"/>
                  <a:gd name="connsiteY24-104" fmla="*/ 2285803 h 2657003"/>
                  <a:gd name="connsiteX25-105" fmla="*/ 224037 w 2727752"/>
                  <a:gd name="connsiteY25-106" fmla="*/ 1137874 h 2657003"/>
                  <a:gd name="connsiteX26-107" fmla="*/ 0 w 2727752"/>
                  <a:gd name="connsiteY26-108" fmla="*/ 1137874 h 2657003"/>
                  <a:gd name="connsiteX27-109" fmla="*/ 846075 w 2727752"/>
                  <a:gd name="connsiteY27-110" fmla="*/ 0 h 2657003"/>
                  <a:gd name="connsiteX0-111" fmla="*/ 475489 w 2727752"/>
                  <a:gd name="connsiteY0-112" fmla="*/ 2109041 h 2657003"/>
                  <a:gd name="connsiteX1-113" fmla="*/ 475489 w 2727752"/>
                  <a:gd name="connsiteY1-114" fmla="*/ 2108332 h 2657003"/>
                  <a:gd name="connsiteX2-115" fmla="*/ 475489 w 2727752"/>
                  <a:gd name="connsiteY2-116" fmla="*/ 2109041 h 2657003"/>
                  <a:gd name="connsiteX3-117" fmla="*/ 474242 w 2727752"/>
                  <a:gd name="connsiteY3-118" fmla="*/ 1071297 h 2657003"/>
                  <a:gd name="connsiteX4-119" fmla="*/ 252448 w 2727752"/>
                  <a:gd name="connsiteY4-120" fmla="*/ 1137341 h 2657003"/>
                  <a:gd name="connsiteX5-121" fmla="*/ 253013 w 2727752"/>
                  <a:gd name="connsiteY5-122" fmla="*/ 1137341 h 2657003"/>
                  <a:gd name="connsiteX6-123" fmla="*/ 474242 w 2727752"/>
                  <a:gd name="connsiteY6-124" fmla="*/ 1071427 h 2657003"/>
                  <a:gd name="connsiteX7-125" fmla="*/ 474242 w 2727752"/>
                  <a:gd name="connsiteY7-126" fmla="*/ 1071297 h 2657003"/>
                  <a:gd name="connsiteX8-127" fmla="*/ 846075 w 2727752"/>
                  <a:gd name="connsiteY8-128" fmla="*/ 0 h 2657003"/>
                  <a:gd name="connsiteX9-129" fmla="*/ 1097092 w 2727752"/>
                  <a:gd name="connsiteY9-130" fmla="*/ 0 h 2657003"/>
                  <a:gd name="connsiteX10-131" fmla="*/ 1098569 w 2727752"/>
                  <a:gd name="connsiteY10-132" fmla="*/ 0 h 2657003"/>
                  <a:gd name="connsiteX11-133" fmla="*/ 1098044 w 2727752"/>
                  <a:gd name="connsiteY11-134" fmla="*/ 706 h 2657003"/>
                  <a:gd name="connsiteX12-135" fmla="*/ 1949516 w 2727752"/>
                  <a:gd name="connsiteY12-136" fmla="*/ 631677 h 2657003"/>
                  <a:gd name="connsiteX13-137" fmla="*/ 1727807 w 2727752"/>
                  <a:gd name="connsiteY13-138" fmla="*/ 697989 h 2657003"/>
                  <a:gd name="connsiteX14-139" fmla="*/ 1727807 w 2727752"/>
                  <a:gd name="connsiteY14-140" fmla="*/ 1737358 h 2657003"/>
                  <a:gd name="connsiteX15-141" fmla="*/ 1727253 w 2727752"/>
                  <a:gd name="connsiteY15-142" fmla="*/ 1737522 h 2657003"/>
                  <a:gd name="connsiteX16-143" fmla="*/ 2726923 w 2727752"/>
                  <a:gd name="connsiteY16-144" fmla="*/ 2034268 h 2657003"/>
                  <a:gd name="connsiteX17-145" fmla="*/ 2727752 w 2727752"/>
                  <a:gd name="connsiteY17-146" fmla="*/ 2034022 h 2657003"/>
                  <a:gd name="connsiteX18-147" fmla="*/ 2727752 w 2727752"/>
                  <a:gd name="connsiteY18-148" fmla="*/ 2285573 h 2657003"/>
                  <a:gd name="connsiteX19-149" fmla="*/ 1475895 w 2727752"/>
                  <a:gd name="connsiteY19-150" fmla="*/ 2657003 h 2657003"/>
                  <a:gd name="connsiteX20-151" fmla="*/ 1475895 w 2727752"/>
                  <a:gd name="connsiteY20-152" fmla="*/ 2405436 h 2657003"/>
                  <a:gd name="connsiteX21-153" fmla="*/ 1475894 w 2727752"/>
                  <a:gd name="connsiteY21-154" fmla="*/ 2405436 h 2657003"/>
                  <a:gd name="connsiteX22-155" fmla="*/ 1475894 w 2727752"/>
                  <a:gd name="connsiteY22-156" fmla="*/ 2657003 h 2657003"/>
                  <a:gd name="connsiteX23-157" fmla="*/ 224037 w 2727752"/>
                  <a:gd name="connsiteY23-158" fmla="*/ 2285803 h 2657003"/>
                  <a:gd name="connsiteX24-159" fmla="*/ 224037 w 2727752"/>
                  <a:gd name="connsiteY24-160" fmla="*/ 1137874 h 2657003"/>
                  <a:gd name="connsiteX25-161" fmla="*/ 0 w 2727752"/>
                  <a:gd name="connsiteY25-162" fmla="*/ 1137874 h 2657003"/>
                  <a:gd name="connsiteX26-163" fmla="*/ 846075 w 2727752"/>
                  <a:gd name="connsiteY26-164" fmla="*/ 0 h 2657003"/>
                  <a:gd name="connsiteX0-165" fmla="*/ 474242 w 2727752"/>
                  <a:gd name="connsiteY0-166" fmla="*/ 1071297 h 2657003"/>
                  <a:gd name="connsiteX1-167" fmla="*/ 252448 w 2727752"/>
                  <a:gd name="connsiteY1-168" fmla="*/ 1137341 h 2657003"/>
                  <a:gd name="connsiteX2-169" fmla="*/ 253013 w 2727752"/>
                  <a:gd name="connsiteY2-170" fmla="*/ 1137341 h 2657003"/>
                  <a:gd name="connsiteX3-171" fmla="*/ 474242 w 2727752"/>
                  <a:gd name="connsiteY3-172" fmla="*/ 1071427 h 2657003"/>
                  <a:gd name="connsiteX4-173" fmla="*/ 474242 w 2727752"/>
                  <a:gd name="connsiteY4-174" fmla="*/ 1071297 h 2657003"/>
                  <a:gd name="connsiteX5-175" fmla="*/ 846075 w 2727752"/>
                  <a:gd name="connsiteY5-176" fmla="*/ 0 h 2657003"/>
                  <a:gd name="connsiteX6-177" fmla="*/ 1097092 w 2727752"/>
                  <a:gd name="connsiteY6-178" fmla="*/ 0 h 2657003"/>
                  <a:gd name="connsiteX7-179" fmla="*/ 1098569 w 2727752"/>
                  <a:gd name="connsiteY7-180" fmla="*/ 0 h 2657003"/>
                  <a:gd name="connsiteX8-181" fmla="*/ 1098044 w 2727752"/>
                  <a:gd name="connsiteY8-182" fmla="*/ 706 h 2657003"/>
                  <a:gd name="connsiteX9-183" fmla="*/ 1949516 w 2727752"/>
                  <a:gd name="connsiteY9-184" fmla="*/ 631677 h 2657003"/>
                  <a:gd name="connsiteX10-185" fmla="*/ 1727807 w 2727752"/>
                  <a:gd name="connsiteY10-186" fmla="*/ 697989 h 2657003"/>
                  <a:gd name="connsiteX11-187" fmla="*/ 1727807 w 2727752"/>
                  <a:gd name="connsiteY11-188" fmla="*/ 1737358 h 2657003"/>
                  <a:gd name="connsiteX12-189" fmla="*/ 1727253 w 2727752"/>
                  <a:gd name="connsiteY12-190" fmla="*/ 1737522 h 2657003"/>
                  <a:gd name="connsiteX13-191" fmla="*/ 2726923 w 2727752"/>
                  <a:gd name="connsiteY13-192" fmla="*/ 2034268 h 2657003"/>
                  <a:gd name="connsiteX14-193" fmla="*/ 2727752 w 2727752"/>
                  <a:gd name="connsiteY14-194" fmla="*/ 2034022 h 2657003"/>
                  <a:gd name="connsiteX15-195" fmla="*/ 2727752 w 2727752"/>
                  <a:gd name="connsiteY15-196" fmla="*/ 2285573 h 2657003"/>
                  <a:gd name="connsiteX16-197" fmla="*/ 1475895 w 2727752"/>
                  <a:gd name="connsiteY16-198" fmla="*/ 2657003 h 2657003"/>
                  <a:gd name="connsiteX17-199" fmla="*/ 1475895 w 2727752"/>
                  <a:gd name="connsiteY17-200" fmla="*/ 2405436 h 2657003"/>
                  <a:gd name="connsiteX18-201" fmla="*/ 1475894 w 2727752"/>
                  <a:gd name="connsiteY18-202" fmla="*/ 2405436 h 2657003"/>
                  <a:gd name="connsiteX19-203" fmla="*/ 1475894 w 2727752"/>
                  <a:gd name="connsiteY19-204" fmla="*/ 2657003 h 2657003"/>
                  <a:gd name="connsiteX20-205" fmla="*/ 224037 w 2727752"/>
                  <a:gd name="connsiteY20-206" fmla="*/ 2285803 h 2657003"/>
                  <a:gd name="connsiteX21-207" fmla="*/ 224037 w 2727752"/>
                  <a:gd name="connsiteY21-208" fmla="*/ 1137874 h 2657003"/>
                  <a:gd name="connsiteX22-209" fmla="*/ 0 w 2727752"/>
                  <a:gd name="connsiteY22-210" fmla="*/ 1137874 h 2657003"/>
                  <a:gd name="connsiteX23-211" fmla="*/ 846075 w 2727752"/>
                  <a:gd name="connsiteY23-212" fmla="*/ 0 h 2657003"/>
                  <a:gd name="connsiteX0-213" fmla="*/ 474242 w 2727752"/>
                  <a:gd name="connsiteY0-214" fmla="*/ 1071427 h 2657003"/>
                  <a:gd name="connsiteX1-215" fmla="*/ 252448 w 2727752"/>
                  <a:gd name="connsiteY1-216" fmla="*/ 1137341 h 2657003"/>
                  <a:gd name="connsiteX2-217" fmla="*/ 253013 w 2727752"/>
                  <a:gd name="connsiteY2-218" fmla="*/ 1137341 h 2657003"/>
                  <a:gd name="connsiteX3-219" fmla="*/ 474242 w 2727752"/>
                  <a:gd name="connsiteY3-220" fmla="*/ 1071427 h 2657003"/>
                  <a:gd name="connsiteX4-221" fmla="*/ 846075 w 2727752"/>
                  <a:gd name="connsiteY4-222" fmla="*/ 0 h 2657003"/>
                  <a:gd name="connsiteX5-223" fmla="*/ 1097092 w 2727752"/>
                  <a:gd name="connsiteY5-224" fmla="*/ 0 h 2657003"/>
                  <a:gd name="connsiteX6-225" fmla="*/ 1098569 w 2727752"/>
                  <a:gd name="connsiteY6-226" fmla="*/ 0 h 2657003"/>
                  <a:gd name="connsiteX7-227" fmla="*/ 1098044 w 2727752"/>
                  <a:gd name="connsiteY7-228" fmla="*/ 706 h 2657003"/>
                  <a:gd name="connsiteX8-229" fmla="*/ 1949516 w 2727752"/>
                  <a:gd name="connsiteY8-230" fmla="*/ 631677 h 2657003"/>
                  <a:gd name="connsiteX9-231" fmla="*/ 1727807 w 2727752"/>
                  <a:gd name="connsiteY9-232" fmla="*/ 697989 h 2657003"/>
                  <a:gd name="connsiteX10-233" fmla="*/ 1727807 w 2727752"/>
                  <a:gd name="connsiteY10-234" fmla="*/ 1737358 h 2657003"/>
                  <a:gd name="connsiteX11-235" fmla="*/ 1727253 w 2727752"/>
                  <a:gd name="connsiteY11-236" fmla="*/ 1737522 h 2657003"/>
                  <a:gd name="connsiteX12-237" fmla="*/ 2726923 w 2727752"/>
                  <a:gd name="connsiteY12-238" fmla="*/ 2034268 h 2657003"/>
                  <a:gd name="connsiteX13-239" fmla="*/ 2727752 w 2727752"/>
                  <a:gd name="connsiteY13-240" fmla="*/ 2034022 h 2657003"/>
                  <a:gd name="connsiteX14-241" fmla="*/ 2727752 w 2727752"/>
                  <a:gd name="connsiteY14-242" fmla="*/ 2285573 h 2657003"/>
                  <a:gd name="connsiteX15-243" fmla="*/ 1475895 w 2727752"/>
                  <a:gd name="connsiteY15-244" fmla="*/ 2657003 h 2657003"/>
                  <a:gd name="connsiteX16-245" fmla="*/ 1475895 w 2727752"/>
                  <a:gd name="connsiteY16-246" fmla="*/ 2405436 h 2657003"/>
                  <a:gd name="connsiteX17-247" fmla="*/ 1475894 w 2727752"/>
                  <a:gd name="connsiteY17-248" fmla="*/ 2405436 h 2657003"/>
                  <a:gd name="connsiteX18-249" fmla="*/ 1475894 w 2727752"/>
                  <a:gd name="connsiteY18-250" fmla="*/ 2657003 h 2657003"/>
                  <a:gd name="connsiteX19-251" fmla="*/ 224037 w 2727752"/>
                  <a:gd name="connsiteY19-252" fmla="*/ 2285803 h 2657003"/>
                  <a:gd name="connsiteX20-253" fmla="*/ 224037 w 2727752"/>
                  <a:gd name="connsiteY20-254" fmla="*/ 1137874 h 2657003"/>
                  <a:gd name="connsiteX21-255" fmla="*/ 0 w 2727752"/>
                  <a:gd name="connsiteY21-256" fmla="*/ 1137874 h 2657003"/>
                  <a:gd name="connsiteX22-257" fmla="*/ 846075 w 2727752"/>
                  <a:gd name="connsiteY22-258" fmla="*/ 0 h 2657003"/>
                  <a:gd name="connsiteX0-259" fmla="*/ 253013 w 2727752"/>
                  <a:gd name="connsiteY0-260" fmla="*/ 1137341 h 2657003"/>
                  <a:gd name="connsiteX1-261" fmla="*/ 252448 w 2727752"/>
                  <a:gd name="connsiteY1-262" fmla="*/ 1137341 h 2657003"/>
                  <a:gd name="connsiteX2-263" fmla="*/ 253013 w 2727752"/>
                  <a:gd name="connsiteY2-264" fmla="*/ 1137341 h 2657003"/>
                  <a:gd name="connsiteX3-265" fmla="*/ 846075 w 2727752"/>
                  <a:gd name="connsiteY3-266" fmla="*/ 0 h 2657003"/>
                  <a:gd name="connsiteX4-267" fmla="*/ 1097092 w 2727752"/>
                  <a:gd name="connsiteY4-268" fmla="*/ 0 h 2657003"/>
                  <a:gd name="connsiteX5-269" fmla="*/ 1098569 w 2727752"/>
                  <a:gd name="connsiteY5-270" fmla="*/ 0 h 2657003"/>
                  <a:gd name="connsiteX6-271" fmla="*/ 1098044 w 2727752"/>
                  <a:gd name="connsiteY6-272" fmla="*/ 706 h 2657003"/>
                  <a:gd name="connsiteX7-273" fmla="*/ 1949516 w 2727752"/>
                  <a:gd name="connsiteY7-274" fmla="*/ 631677 h 2657003"/>
                  <a:gd name="connsiteX8-275" fmla="*/ 1727807 w 2727752"/>
                  <a:gd name="connsiteY8-276" fmla="*/ 697989 h 2657003"/>
                  <a:gd name="connsiteX9-277" fmla="*/ 1727807 w 2727752"/>
                  <a:gd name="connsiteY9-278" fmla="*/ 1737358 h 2657003"/>
                  <a:gd name="connsiteX10-279" fmla="*/ 1727253 w 2727752"/>
                  <a:gd name="connsiteY10-280" fmla="*/ 1737522 h 2657003"/>
                  <a:gd name="connsiteX11-281" fmla="*/ 2726923 w 2727752"/>
                  <a:gd name="connsiteY11-282" fmla="*/ 2034268 h 2657003"/>
                  <a:gd name="connsiteX12-283" fmla="*/ 2727752 w 2727752"/>
                  <a:gd name="connsiteY12-284" fmla="*/ 2034022 h 2657003"/>
                  <a:gd name="connsiteX13-285" fmla="*/ 2727752 w 2727752"/>
                  <a:gd name="connsiteY13-286" fmla="*/ 2285573 h 2657003"/>
                  <a:gd name="connsiteX14-287" fmla="*/ 1475895 w 2727752"/>
                  <a:gd name="connsiteY14-288" fmla="*/ 2657003 h 2657003"/>
                  <a:gd name="connsiteX15-289" fmla="*/ 1475895 w 2727752"/>
                  <a:gd name="connsiteY15-290" fmla="*/ 2405436 h 2657003"/>
                  <a:gd name="connsiteX16-291" fmla="*/ 1475894 w 2727752"/>
                  <a:gd name="connsiteY16-292" fmla="*/ 2405436 h 2657003"/>
                  <a:gd name="connsiteX17-293" fmla="*/ 1475894 w 2727752"/>
                  <a:gd name="connsiteY17-294" fmla="*/ 2657003 h 2657003"/>
                  <a:gd name="connsiteX18-295" fmla="*/ 224037 w 2727752"/>
                  <a:gd name="connsiteY18-296" fmla="*/ 2285803 h 2657003"/>
                  <a:gd name="connsiteX19-297" fmla="*/ 224037 w 2727752"/>
                  <a:gd name="connsiteY19-298" fmla="*/ 1137874 h 2657003"/>
                  <a:gd name="connsiteX20-299" fmla="*/ 0 w 2727752"/>
                  <a:gd name="connsiteY20-300" fmla="*/ 1137874 h 2657003"/>
                  <a:gd name="connsiteX21-301" fmla="*/ 846075 w 2727752"/>
                  <a:gd name="connsiteY21-302" fmla="*/ 0 h 2657003"/>
                  <a:gd name="connsiteX0-303" fmla="*/ 253013 w 2727752"/>
                  <a:gd name="connsiteY0-304" fmla="*/ 1137341 h 2657003"/>
                  <a:gd name="connsiteX1-305" fmla="*/ 252448 w 2727752"/>
                  <a:gd name="connsiteY1-306" fmla="*/ 1137341 h 2657003"/>
                  <a:gd name="connsiteX2-307" fmla="*/ 253013 w 2727752"/>
                  <a:gd name="connsiteY2-308" fmla="*/ 1137341 h 2657003"/>
                  <a:gd name="connsiteX3-309" fmla="*/ 846075 w 2727752"/>
                  <a:gd name="connsiteY3-310" fmla="*/ 0 h 2657003"/>
                  <a:gd name="connsiteX4-311" fmla="*/ 1097092 w 2727752"/>
                  <a:gd name="connsiteY4-312" fmla="*/ 0 h 2657003"/>
                  <a:gd name="connsiteX5-313" fmla="*/ 1098569 w 2727752"/>
                  <a:gd name="connsiteY5-314" fmla="*/ 0 h 2657003"/>
                  <a:gd name="connsiteX6-315" fmla="*/ 1098044 w 2727752"/>
                  <a:gd name="connsiteY6-316" fmla="*/ 706 h 2657003"/>
                  <a:gd name="connsiteX7-317" fmla="*/ 1949516 w 2727752"/>
                  <a:gd name="connsiteY7-318" fmla="*/ 631677 h 2657003"/>
                  <a:gd name="connsiteX8-319" fmla="*/ 1727807 w 2727752"/>
                  <a:gd name="connsiteY8-320" fmla="*/ 697989 h 2657003"/>
                  <a:gd name="connsiteX9-321" fmla="*/ 1727807 w 2727752"/>
                  <a:gd name="connsiteY9-322" fmla="*/ 1737358 h 2657003"/>
                  <a:gd name="connsiteX10-323" fmla="*/ 1727253 w 2727752"/>
                  <a:gd name="connsiteY10-324" fmla="*/ 1737522 h 2657003"/>
                  <a:gd name="connsiteX11-325" fmla="*/ 2726923 w 2727752"/>
                  <a:gd name="connsiteY11-326" fmla="*/ 2034268 h 2657003"/>
                  <a:gd name="connsiteX12-327" fmla="*/ 2727752 w 2727752"/>
                  <a:gd name="connsiteY12-328" fmla="*/ 2034022 h 2657003"/>
                  <a:gd name="connsiteX13-329" fmla="*/ 2727752 w 2727752"/>
                  <a:gd name="connsiteY13-330" fmla="*/ 2285573 h 2657003"/>
                  <a:gd name="connsiteX14-331" fmla="*/ 1475895 w 2727752"/>
                  <a:gd name="connsiteY14-332" fmla="*/ 2657003 h 2657003"/>
                  <a:gd name="connsiteX15-333" fmla="*/ 1475895 w 2727752"/>
                  <a:gd name="connsiteY15-334" fmla="*/ 2405436 h 2657003"/>
                  <a:gd name="connsiteX16-335" fmla="*/ 1475894 w 2727752"/>
                  <a:gd name="connsiteY16-336" fmla="*/ 2657003 h 2657003"/>
                  <a:gd name="connsiteX17-337" fmla="*/ 224037 w 2727752"/>
                  <a:gd name="connsiteY17-338" fmla="*/ 2285803 h 2657003"/>
                  <a:gd name="connsiteX18-339" fmla="*/ 224037 w 2727752"/>
                  <a:gd name="connsiteY18-340" fmla="*/ 1137874 h 2657003"/>
                  <a:gd name="connsiteX19-341" fmla="*/ 0 w 2727752"/>
                  <a:gd name="connsiteY19-342" fmla="*/ 1137874 h 2657003"/>
                  <a:gd name="connsiteX20-343" fmla="*/ 846075 w 2727752"/>
                  <a:gd name="connsiteY20-344" fmla="*/ 0 h 2657003"/>
                  <a:gd name="connsiteX0-345" fmla="*/ 253013 w 2727752"/>
                  <a:gd name="connsiteY0-346" fmla="*/ 1137341 h 2657003"/>
                  <a:gd name="connsiteX1-347" fmla="*/ 252448 w 2727752"/>
                  <a:gd name="connsiteY1-348" fmla="*/ 1137341 h 2657003"/>
                  <a:gd name="connsiteX2-349" fmla="*/ 253013 w 2727752"/>
                  <a:gd name="connsiteY2-350" fmla="*/ 1137341 h 2657003"/>
                  <a:gd name="connsiteX3-351" fmla="*/ 846075 w 2727752"/>
                  <a:gd name="connsiteY3-352" fmla="*/ 0 h 2657003"/>
                  <a:gd name="connsiteX4-353" fmla="*/ 1097092 w 2727752"/>
                  <a:gd name="connsiteY4-354" fmla="*/ 0 h 2657003"/>
                  <a:gd name="connsiteX5-355" fmla="*/ 1098569 w 2727752"/>
                  <a:gd name="connsiteY5-356" fmla="*/ 0 h 2657003"/>
                  <a:gd name="connsiteX6-357" fmla="*/ 1098044 w 2727752"/>
                  <a:gd name="connsiteY6-358" fmla="*/ 706 h 2657003"/>
                  <a:gd name="connsiteX7-359" fmla="*/ 1949516 w 2727752"/>
                  <a:gd name="connsiteY7-360" fmla="*/ 631677 h 2657003"/>
                  <a:gd name="connsiteX8-361" fmla="*/ 1727807 w 2727752"/>
                  <a:gd name="connsiteY8-362" fmla="*/ 697989 h 2657003"/>
                  <a:gd name="connsiteX9-363" fmla="*/ 1727807 w 2727752"/>
                  <a:gd name="connsiteY9-364" fmla="*/ 1737358 h 2657003"/>
                  <a:gd name="connsiteX10-365" fmla="*/ 1727253 w 2727752"/>
                  <a:gd name="connsiteY10-366" fmla="*/ 1737522 h 2657003"/>
                  <a:gd name="connsiteX11-367" fmla="*/ 2726923 w 2727752"/>
                  <a:gd name="connsiteY11-368" fmla="*/ 2034268 h 2657003"/>
                  <a:gd name="connsiteX12-369" fmla="*/ 2727752 w 2727752"/>
                  <a:gd name="connsiteY12-370" fmla="*/ 2034022 h 2657003"/>
                  <a:gd name="connsiteX13-371" fmla="*/ 2727752 w 2727752"/>
                  <a:gd name="connsiteY13-372" fmla="*/ 2285573 h 2657003"/>
                  <a:gd name="connsiteX14-373" fmla="*/ 1475895 w 2727752"/>
                  <a:gd name="connsiteY14-374" fmla="*/ 2657003 h 2657003"/>
                  <a:gd name="connsiteX15-375" fmla="*/ 1475894 w 2727752"/>
                  <a:gd name="connsiteY15-376" fmla="*/ 2657003 h 2657003"/>
                  <a:gd name="connsiteX16-377" fmla="*/ 224037 w 2727752"/>
                  <a:gd name="connsiteY16-378" fmla="*/ 2285803 h 2657003"/>
                  <a:gd name="connsiteX17-379" fmla="*/ 224037 w 2727752"/>
                  <a:gd name="connsiteY17-380" fmla="*/ 1137874 h 2657003"/>
                  <a:gd name="connsiteX18-381" fmla="*/ 0 w 2727752"/>
                  <a:gd name="connsiteY18-382" fmla="*/ 1137874 h 2657003"/>
                  <a:gd name="connsiteX19-383" fmla="*/ 846075 w 2727752"/>
                  <a:gd name="connsiteY19-384" fmla="*/ 0 h 265700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Lst>
                <a:rect l="l" t="t" r="r" b="b"/>
                <a:pathLst>
                  <a:path w="2727752" h="2657003">
                    <a:moveTo>
                      <a:pt x="253013" y="1137341"/>
                    </a:moveTo>
                    <a:lnTo>
                      <a:pt x="252448" y="1137341"/>
                    </a:lnTo>
                    <a:lnTo>
                      <a:pt x="253013" y="1137341"/>
                    </a:lnTo>
                    <a:close/>
                    <a:moveTo>
                      <a:pt x="846075" y="0"/>
                    </a:moveTo>
                    <a:lnTo>
                      <a:pt x="1097092" y="0"/>
                    </a:lnTo>
                    <a:lnTo>
                      <a:pt x="1098569" y="0"/>
                    </a:lnTo>
                    <a:lnTo>
                      <a:pt x="1098044" y="706"/>
                    </a:lnTo>
                    <a:lnTo>
                      <a:pt x="1949516" y="631677"/>
                    </a:lnTo>
                    <a:lnTo>
                      <a:pt x="1727807" y="697989"/>
                    </a:lnTo>
                    <a:lnTo>
                      <a:pt x="1727807" y="1737358"/>
                    </a:lnTo>
                    <a:lnTo>
                      <a:pt x="1727253" y="1737522"/>
                    </a:lnTo>
                    <a:lnTo>
                      <a:pt x="2726923" y="2034268"/>
                    </a:lnTo>
                    <a:lnTo>
                      <a:pt x="2727752" y="2034022"/>
                    </a:lnTo>
                    <a:lnTo>
                      <a:pt x="2727752" y="2285573"/>
                    </a:lnTo>
                    <a:lnTo>
                      <a:pt x="1475895" y="2657003"/>
                    </a:lnTo>
                    <a:lnTo>
                      <a:pt x="1475894" y="2657003"/>
                    </a:lnTo>
                    <a:lnTo>
                      <a:pt x="224037" y="2285803"/>
                    </a:lnTo>
                    <a:lnTo>
                      <a:pt x="224037" y="1137874"/>
                    </a:lnTo>
                    <a:lnTo>
                      <a:pt x="0" y="1137874"/>
                    </a:lnTo>
                    <a:lnTo>
                      <a:pt x="846075" y="0"/>
                    </a:lnTo>
                    <a:close/>
                  </a:path>
                </a:pathLst>
              </a:custGeom>
              <a:solidFill>
                <a:schemeClr val="accent5"/>
              </a:solidFill>
              <a:ln>
                <a:noFill/>
              </a:ln>
            </p:spPr>
            <p:txBody>
              <a:bodyPr vert="horz" wrap="square" lIns="91440" tIns="45720" rIns="91440" bIns="45720" numCol="1" anchor="t" anchorCtr="0" compatLnSpc="1">
                <a:noAutofit/>
              </a:bodyPr>
              <a:lstStyle/>
              <a:p>
                <a:endParaRPr lang="en-US"/>
              </a:p>
            </p:txBody>
          </p:sp>
          <p:grpSp>
            <p:nvGrpSpPr>
              <p:cNvPr id="87" name="Group 5"/>
              <p:cNvGrpSpPr/>
              <p:nvPr/>
            </p:nvGrpSpPr>
            <p:grpSpPr>
              <a:xfrm>
                <a:off x="5875" y="2235"/>
                <a:ext cx="4296" cy="4184"/>
                <a:chOff x="3730836" y="1679575"/>
                <a:chExt cx="2727752" cy="2657003"/>
              </a:xfrm>
            </p:grpSpPr>
            <p:sp>
              <p:nvSpPr>
                <p:cNvPr id="88" name="Freeform 139"/>
                <p:cNvSpPr/>
                <p:nvPr/>
              </p:nvSpPr>
              <p:spPr bwMode="auto">
                <a:xfrm>
                  <a:off x="3730836" y="1679575"/>
                  <a:ext cx="1098569" cy="1137874"/>
                </a:xfrm>
                <a:custGeom>
                  <a:avLst/>
                  <a:gdLst>
                    <a:gd name="T0" fmla="*/ 512 w 2232"/>
                    <a:gd name="T1" fmla="*/ 2316 h 2316"/>
                    <a:gd name="T2" fmla="*/ 0 w 2232"/>
                    <a:gd name="T3" fmla="*/ 2316 h 2316"/>
                    <a:gd name="T4" fmla="*/ 1719 w 2232"/>
                    <a:gd name="T5" fmla="*/ 0 h 2316"/>
                    <a:gd name="T6" fmla="*/ 2232 w 2232"/>
                    <a:gd name="T7" fmla="*/ 0 h 2316"/>
                    <a:gd name="T8" fmla="*/ 512 w 2232"/>
                    <a:gd name="T9" fmla="*/ 2316 h 2316"/>
                  </a:gdLst>
                  <a:ahLst/>
                  <a:cxnLst>
                    <a:cxn ang="0">
                      <a:pos x="T0" y="T1"/>
                    </a:cxn>
                    <a:cxn ang="0">
                      <a:pos x="T2" y="T3"/>
                    </a:cxn>
                    <a:cxn ang="0">
                      <a:pos x="T4" y="T5"/>
                    </a:cxn>
                    <a:cxn ang="0">
                      <a:pos x="T6" y="T7"/>
                    </a:cxn>
                    <a:cxn ang="0">
                      <a:pos x="T8" y="T9"/>
                    </a:cxn>
                  </a:cxnLst>
                  <a:rect l="0" t="0" r="r" b="b"/>
                  <a:pathLst>
                    <a:path w="2232" h="2316">
                      <a:moveTo>
                        <a:pt x="512" y="2316"/>
                      </a:moveTo>
                      <a:lnTo>
                        <a:pt x="0" y="2316"/>
                      </a:lnTo>
                      <a:lnTo>
                        <a:pt x="1719" y="0"/>
                      </a:lnTo>
                      <a:lnTo>
                        <a:pt x="2232" y="0"/>
                      </a:lnTo>
                      <a:lnTo>
                        <a:pt x="512" y="2316"/>
                      </a:lnTo>
                      <a:close/>
                    </a:path>
                  </a:pathLst>
                </a:custGeom>
                <a:solidFill>
                  <a:srgbClr val="AE3B2F"/>
                </a:solidFill>
                <a:ln w="9525">
                  <a:solidFill>
                    <a:srgbClr val="AE3B2F"/>
                  </a:solidFill>
                  <a:round/>
                </a:ln>
              </p:spPr>
              <p:txBody>
                <a:bodyPr vert="horz" wrap="square" lIns="91440" tIns="45720" rIns="91440" bIns="45720" numCol="1" anchor="t" anchorCtr="0" compatLnSpc="1"/>
                <a:lstStyle/>
                <a:p>
                  <a:endParaRPr lang="en-US"/>
                </a:p>
              </p:txBody>
            </p:sp>
            <p:sp>
              <p:nvSpPr>
                <p:cNvPr id="89" name="Freeform 140"/>
                <p:cNvSpPr/>
                <p:nvPr/>
              </p:nvSpPr>
              <p:spPr bwMode="auto">
                <a:xfrm>
                  <a:off x="4206424" y="3416846"/>
                  <a:ext cx="2252163" cy="668181"/>
                </a:xfrm>
                <a:custGeom>
                  <a:avLst/>
                  <a:gdLst>
                    <a:gd name="T0" fmla="*/ 4586 w 4586"/>
                    <a:gd name="T1" fmla="*/ 605 h 1360"/>
                    <a:gd name="T2" fmla="*/ 2037 w 4586"/>
                    <a:gd name="T3" fmla="*/ 1360 h 1360"/>
                    <a:gd name="T4" fmla="*/ 2037 w 4586"/>
                    <a:gd name="T5" fmla="*/ 1360 h 1360"/>
                    <a:gd name="T6" fmla="*/ 0 w 4586"/>
                    <a:gd name="T7" fmla="*/ 757 h 1360"/>
                    <a:gd name="T8" fmla="*/ 0 w 4586"/>
                    <a:gd name="T9" fmla="*/ 755 h 1360"/>
                    <a:gd name="T10" fmla="*/ 2547 w 4586"/>
                    <a:gd name="T11" fmla="*/ 0 h 1360"/>
                    <a:gd name="T12" fmla="*/ 4586 w 4586"/>
                    <a:gd name="T13" fmla="*/ 605 h 1360"/>
                  </a:gdLst>
                  <a:ahLst/>
                  <a:cxnLst>
                    <a:cxn ang="0">
                      <a:pos x="T0" y="T1"/>
                    </a:cxn>
                    <a:cxn ang="0">
                      <a:pos x="T2" y="T3"/>
                    </a:cxn>
                    <a:cxn ang="0">
                      <a:pos x="T4" y="T5"/>
                    </a:cxn>
                    <a:cxn ang="0">
                      <a:pos x="T6" y="T7"/>
                    </a:cxn>
                    <a:cxn ang="0">
                      <a:pos x="T8" y="T9"/>
                    </a:cxn>
                    <a:cxn ang="0">
                      <a:pos x="T10" y="T11"/>
                    </a:cxn>
                    <a:cxn ang="0">
                      <a:pos x="T12" y="T13"/>
                    </a:cxn>
                  </a:cxnLst>
                  <a:rect l="0" t="0" r="r" b="b"/>
                  <a:pathLst>
                    <a:path w="4586" h="1360">
                      <a:moveTo>
                        <a:pt x="4586" y="605"/>
                      </a:moveTo>
                      <a:lnTo>
                        <a:pt x="2037" y="1360"/>
                      </a:lnTo>
                      <a:lnTo>
                        <a:pt x="2037" y="1360"/>
                      </a:lnTo>
                      <a:lnTo>
                        <a:pt x="0" y="757"/>
                      </a:lnTo>
                      <a:lnTo>
                        <a:pt x="0" y="755"/>
                      </a:lnTo>
                      <a:lnTo>
                        <a:pt x="2547" y="0"/>
                      </a:lnTo>
                      <a:lnTo>
                        <a:pt x="4586" y="605"/>
                      </a:lnTo>
                      <a:close/>
                    </a:path>
                  </a:pathLst>
                </a:custGeom>
                <a:solidFill>
                  <a:srgbClr val="AE3B2F"/>
                </a:solidFill>
                <a:ln w="9525">
                  <a:solidFill>
                    <a:srgbClr val="AE3B2F"/>
                  </a:solidFill>
                  <a:round/>
                </a:ln>
              </p:spPr>
              <p:txBody>
                <a:bodyPr vert="horz" wrap="square" lIns="91440" tIns="45720" rIns="91440" bIns="45720" numCol="1" anchor="t" anchorCtr="0" compatLnSpc="1"/>
                <a:lstStyle/>
                <a:p>
                  <a:endParaRPr lang="en-US"/>
                </a:p>
              </p:txBody>
            </p:sp>
            <p:sp>
              <p:nvSpPr>
                <p:cNvPr id="90" name="Freeform 141"/>
                <p:cNvSpPr/>
                <p:nvPr/>
              </p:nvSpPr>
              <p:spPr bwMode="auto">
                <a:xfrm>
                  <a:off x="4206424" y="3640883"/>
                  <a:ext cx="0" cy="147393"/>
                </a:xfrm>
                <a:custGeom>
                  <a:avLst/>
                  <a:gdLst>
                    <a:gd name="T0" fmla="*/ 302 h 302"/>
                    <a:gd name="T1" fmla="*/ 0 h 302"/>
                    <a:gd name="T2" fmla="*/ 302 h 302"/>
                  </a:gdLst>
                  <a:ahLst/>
                  <a:cxnLst>
                    <a:cxn ang="0">
                      <a:pos x="0" y="T0"/>
                    </a:cxn>
                    <a:cxn ang="0">
                      <a:pos x="0" y="T1"/>
                    </a:cxn>
                    <a:cxn ang="0">
                      <a:pos x="0" y="T2"/>
                    </a:cxn>
                  </a:cxnLst>
                  <a:rect l="0" t="0" r="r" b="b"/>
                  <a:pathLst>
                    <a:path h="302">
                      <a:moveTo>
                        <a:pt x="0" y="302"/>
                      </a:moveTo>
                      <a:lnTo>
                        <a:pt x="0" y="0"/>
                      </a:lnTo>
                      <a:lnTo>
                        <a:pt x="0" y="302"/>
                      </a:lnTo>
                      <a:close/>
                    </a:path>
                  </a:pathLst>
                </a:custGeom>
                <a:solidFill>
                  <a:srgbClr val="FF70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1" name="Freeform 142"/>
                <p:cNvSpPr/>
                <p:nvPr/>
              </p:nvSpPr>
              <p:spPr bwMode="auto">
                <a:xfrm>
                  <a:off x="3982386" y="1679575"/>
                  <a:ext cx="1697966" cy="2108701"/>
                </a:xfrm>
                <a:custGeom>
                  <a:avLst/>
                  <a:gdLst>
                    <a:gd name="T0" fmla="*/ 0 w 3454"/>
                    <a:gd name="T1" fmla="*/ 2316 h 4293"/>
                    <a:gd name="T2" fmla="*/ 1720 w 3454"/>
                    <a:gd name="T3" fmla="*/ 0 h 4293"/>
                    <a:gd name="T4" fmla="*/ 3454 w 3454"/>
                    <a:gd name="T5" fmla="*/ 1286 h 4293"/>
                    <a:gd name="T6" fmla="*/ 3003 w 3454"/>
                    <a:gd name="T7" fmla="*/ 1421 h 4293"/>
                    <a:gd name="T8" fmla="*/ 3003 w 3454"/>
                    <a:gd name="T9" fmla="*/ 3537 h 4293"/>
                    <a:gd name="T10" fmla="*/ 453 w 3454"/>
                    <a:gd name="T11" fmla="*/ 4293 h 4293"/>
                    <a:gd name="T12" fmla="*/ 453 w 3454"/>
                    <a:gd name="T13" fmla="*/ 2181 h 4293"/>
                    <a:gd name="T14" fmla="*/ 0 w 3454"/>
                    <a:gd name="T15" fmla="*/ 2316 h 42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54" h="4293">
                      <a:moveTo>
                        <a:pt x="0" y="2316"/>
                      </a:moveTo>
                      <a:lnTo>
                        <a:pt x="1720" y="0"/>
                      </a:lnTo>
                      <a:lnTo>
                        <a:pt x="3454" y="1286"/>
                      </a:lnTo>
                      <a:lnTo>
                        <a:pt x="3003" y="1421"/>
                      </a:lnTo>
                      <a:lnTo>
                        <a:pt x="3003" y="3537"/>
                      </a:lnTo>
                      <a:lnTo>
                        <a:pt x="453" y="4293"/>
                      </a:lnTo>
                      <a:lnTo>
                        <a:pt x="453" y="2181"/>
                      </a:lnTo>
                      <a:lnTo>
                        <a:pt x="0" y="2316"/>
                      </a:lnTo>
                      <a:close/>
                    </a:path>
                  </a:pathLst>
                </a:custGeom>
                <a:solidFill>
                  <a:srgbClr val="AE3B2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2" name="Freeform 143"/>
                <p:cNvSpPr/>
                <p:nvPr/>
              </p:nvSpPr>
              <p:spPr bwMode="auto">
                <a:xfrm>
                  <a:off x="3954873" y="2750630"/>
                  <a:ext cx="1251857" cy="1585948"/>
                </a:xfrm>
                <a:custGeom>
                  <a:avLst/>
                  <a:gdLst>
                    <a:gd name="T0" fmla="*/ 0 w 2549"/>
                    <a:gd name="T1" fmla="*/ 135 h 3230"/>
                    <a:gd name="T2" fmla="*/ 59 w 2549"/>
                    <a:gd name="T3" fmla="*/ 135 h 3230"/>
                    <a:gd name="T4" fmla="*/ 512 w 2549"/>
                    <a:gd name="T5" fmla="*/ 0 h 3230"/>
                    <a:gd name="T6" fmla="*/ 512 w 2549"/>
                    <a:gd name="T7" fmla="*/ 2114 h 3230"/>
                    <a:gd name="T8" fmla="*/ 2549 w 2549"/>
                    <a:gd name="T9" fmla="*/ 2717 h 3230"/>
                    <a:gd name="T10" fmla="*/ 2549 w 2549"/>
                    <a:gd name="T11" fmla="*/ 3230 h 3230"/>
                    <a:gd name="T12" fmla="*/ 0 w 2549"/>
                    <a:gd name="T13" fmla="*/ 2474 h 3230"/>
                    <a:gd name="T14" fmla="*/ 0 w 2549"/>
                    <a:gd name="T15" fmla="*/ 135 h 32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9" h="3230">
                      <a:moveTo>
                        <a:pt x="0" y="135"/>
                      </a:moveTo>
                      <a:lnTo>
                        <a:pt x="59" y="135"/>
                      </a:lnTo>
                      <a:lnTo>
                        <a:pt x="512" y="0"/>
                      </a:lnTo>
                      <a:lnTo>
                        <a:pt x="512" y="2114"/>
                      </a:lnTo>
                      <a:lnTo>
                        <a:pt x="2549" y="2717"/>
                      </a:lnTo>
                      <a:lnTo>
                        <a:pt x="2549" y="3230"/>
                      </a:lnTo>
                      <a:lnTo>
                        <a:pt x="0" y="2474"/>
                      </a:lnTo>
                      <a:lnTo>
                        <a:pt x="0" y="135"/>
                      </a:lnTo>
                      <a:close/>
                    </a:path>
                  </a:pathLst>
                </a:custGeom>
                <a:solidFill>
                  <a:srgbClr val="AE3B2F"/>
                </a:solidFill>
                <a:ln w="9525">
                  <a:solidFill>
                    <a:srgbClr val="AE3B2F"/>
                  </a:solidFill>
                  <a:round/>
                </a:ln>
              </p:spPr>
              <p:txBody>
                <a:bodyPr vert="horz" wrap="square" lIns="91440" tIns="45720" rIns="91440" bIns="45720" numCol="1" anchor="t" anchorCtr="0" compatLnSpc="1"/>
                <a:lstStyle/>
                <a:p>
                  <a:endParaRPr lang="en-US"/>
                </a:p>
              </p:txBody>
            </p:sp>
            <p:sp>
              <p:nvSpPr>
                <p:cNvPr id="93" name="Freeform 145"/>
                <p:cNvSpPr/>
                <p:nvPr/>
              </p:nvSpPr>
              <p:spPr bwMode="auto">
                <a:xfrm>
                  <a:off x="5206731" y="3713597"/>
                  <a:ext cx="1251857" cy="622981"/>
                </a:xfrm>
                <a:custGeom>
                  <a:avLst/>
                  <a:gdLst>
                    <a:gd name="T0" fmla="*/ 0 w 2549"/>
                    <a:gd name="T1" fmla="*/ 755 h 1268"/>
                    <a:gd name="T2" fmla="*/ 2549 w 2549"/>
                    <a:gd name="T3" fmla="*/ 0 h 1268"/>
                    <a:gd name="T4" fmla="*/ 2549 w 2549"/>
                    <a:gd name="T5" fmla="*/ 512 h 1268"/>
                    <a:gd name="T6" fmla="*/ 0 w 2549"/>
                    <a:gd name="T7" fmla="*/ 1268 h 1268"/>
                    <a:gd name="T8" fmla="*/ 0 w 2549"/>
                    <a:gd name="T9" fmla="*/ 755 h 1268"/>
                  </a:gdLst>
                  <a:ahLst/>
                  <a:cxnLst>
                    <a:cxn ang="0">
                      <a:pos x="T0" y="T1"/>
                    </a:cxn>
                    <a:cxn ang="0">
                      <a:pos x="T2" y="T3"/>
                    </a:cxn>
                    <a:cxn ang="0">
                      <a:pos x="T4" y="T5"/>
                    </a:cxn>
                    <a:cxn ang="0">
                      <a:pos x="T6" y="T7"/>
                    </a:cxn>
                    <a:cxn ang="0">
                      <a:pos x="T8" y="T9"/>
                    </a:cxn>
                  </a:cxnLst>
                  <a:rect l="0" t="0" r="r" b="b"/>
                  <a:pathLst>
                    <a:path w="2549" h="1268">
                      <a:moveTo>
                        <a:pt x="0" y="755"/>
                      </a:moveTo>
                      <a:lnTo>
                        <a:pt x="2549" y="0"/>
                      </a:lnTo>
                      <a:lnTo>
                        <a:pt x="2549" y="512"/>
                      </a:lnTo>
                      <a:lnTo>
                        <a:pt x="0" y="1268"/>
                      </a:lnTo>
                      <a:lnTo>
                        <a:pt x="0" y="755"/>
                      </a:lnTo>
                      <a:close/>
                    </a:path>
                  </a:pathLst>
                </a:custGeom>
                <a:solidFill>
                  <a:srgbClr val="AE3B2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94" name="Freeform: Shape 69"/>
              <p:cNvSpPr/>
              <p:nvPr/>
            </p:nvSpPr>
            <p:spPr bwMode="auto">
              <a:xfrm>
                <a:off x="7803" y="5835"/>
                <a:ext cx="3946" cy="1451"/>
              </a:xfrm>
              <a:custGeom>
                <a:avLst/>
                <a:gdLst>
                  <a:gd name="connsiteX0" fmla="*/ 1503954 w 2505680"/>
                  <a:gd name="connsiteY0" fmla="*/ 0 h 921697"/>
                  <a:gd name="connsiteX1" fmla="*/ 2505680 w 2505680"/>
                  <a:gd name="connsiteY1" fmla="*/ 297624 h 921697"/>
                  <a:gd name="connsiteX2" fmla="*/ 1385651 w 2505680"/>
                  <a:gd name="connsiteY2" fmla="*/ 630512 h 921697"/>
                  <a:gd name="connsiteX3" fmla="*/ 2505678 w 2505680"/>
                  <a:gd name="connsiteY3" fmla="*/ 298716 h 921697"/>
                  <a:gd name="connsiteX4" fmla="*/ 2505678 w 2505680"/>
                  <a:gd name="connsiteY4" fmla="*/ 550267 h 921697"/>
                  <a:gd name="connsiteX5" fmla="*/ 1251857 w 2505680"/>
                  <a:gd name="connsiteY5" fmla="*/ 921697 h 921697"/>
                  <a:gd name="connsiteX6" fmla="*/ 1251857 w 2505680"/>
                  <a:gd name="connsiteY6" fmla="*/ 921697 h 921697"/>
                  <a:gd name="connsiteX7" fmla="*/ 1251856 w 2505680"/>
                  <a:gd name="connsiteY7" fmla="*/ 921697 h 921697"/>
                  <a:gd name="connsiteX8" fmla="*/ 1251856 w 2505680"/>
                  <a:gd name="connsiteY8" fmla="*/ 921697 h 921697"/>
                  <a:gd name="connsiteX9" fmla="*/ 0 w 2505680"/>
                  <a:gd name="connsiteY9" fmla="*/ 550267 h 921697"/>
                  <a:gd name="connsiteX10" fmla="*/ 0 w 2505680"/>
                  <a:gd name="connsiteY10" fmla="*/ 298716 h 921697"/>
                  <a:gd name="connsiteX11" fmla="*/ 1251857 w 2505680"/>
                  <a:gd name="connsiteY11" fmla="*/ 670147 h 921697"/>
                  <a:gd name="connsiteX12" fmla="*/ 1252075 w 2505680"/>
                  <a:gd name="connsiteY12" fmla="*/ 670082 h 921697"/>
                  <a:gd name="connsiteX13" fmla="*/ 251551 w 2505680"/>
                  <a:gd name="connsiteY13" fmla="*/ 372523 h 921697"/>
                  <a:gd name="connsiteX0-1" fmla="*/ 1503954 w 2505680"/>
                  <a:gd name="connsiteY0-2" fmla="*/ 0 h 921697"/>
                  <a:gd name="connsiteX1-3" fmla="*/ 2505680 w 2505680"/>
                  <a:gd name="connsiteY1-4" fmla="*/ 297624 h 921697"/>
                  <a:gd name="connsiteX2-5" fmla="*/ 1385651 w 2505680"/>
                  <a:gd name="connsiteY2-6" fmla="*/ 630512 h 921697"/>
                  <a:gd name="connsiteX3-7" fmla="*/ 2505678 w 2505680"/>
                  <a:gd name="connsiteY3-8" fmla="*/ 298716 h 921697"/>
                  <a:gd name="connsiteX4-9" fmla="*/ 2505678 w 2505680"/>
                  <a:gd name="connsiteY4-10" fmla="*/ 550267 h 921697"/>
                  <a:gd name="connsiteX5-11" fmla="*/ 1251857 w 2505680"/>
                  <a:gd name="connsiteY5-12" fmla="*/ 921697 h 921697"/>
                  <a:gd name="connsiteX6-13" fmla="*/ 1251857 w 2505680"/>
                  <a:gd name="connsiteY6-14" fmla="*/ 921697 h 921697"/>
                  <a:gd name="connsiteX7-15" fmla="*/ 1251856 w 2505680"/>
                  <a:gd name="connsiteY7-16" fmla="*/ 921697 h 921697"/>
                  <a:gd name="connsiteX8-17" fmla="*/ 1251856 w 2505680"/>
                  <a:gd name="connsiteY8-18" fmla="*/ 921697 h 921697"/>
                  <a:gd name="connsiteX9-19" fmla="*/ 0 w 2505680"/>
                  <a:gd name="connsiteY9-20" fmla="*/ 550267 h 921697"/>
                  <a:gd name="connsiteX10-21" fmla="*/ 0 w 2505680"/>
                  <a:gd name="connsiteY10-22" fmla="*/ 298716 h 921697"/>
                  <a:gd name="connsiteX11-23" fmla="*/ 1251857 w 2505680"/>
                  <a:gd name="connsiteY11-24" fmla="*/ 670147 h 921697"/>
                  <a:gd name="connsiteX12-25" fmla="*/ 251551 w 2505680"/>
                  <a:gd name="connsiteY12-26" fmla="*/ 372523 h 921697"/>
                  <a:gd name="connsiteX13-27" fmla="*/ 1503954 w 2505680"/>
                  <a:gd name="connsiteY13-28" fmla="*/ 0 h 921697"/>
                  <a:gd name="connsiteX0-29" fmla="*/ 1503954 w 2505680"/>
                  <a:gd name="connsiteY0-30" fmla="*/ 0 h 921697"/>
                  <a:gd name="connsiteX1-31" fmla="*/ 2505680 w 2505680"/>
                  <a:gd name="connsiteY1-32" fmla="*/ 297624 h 921697"/>
                  <a:gd name="connsiteX2-33" fmla="*/ 1385651 w 2505680"/>
                  <a:gd name="connsiteY2-34" fmla="*/ 630512 h 921697"/>
                  <a:gd name="connsiteX3-35" fmla="*/ 2505678 w 2505680"/>
                  <a:gd name="connsiteY3-36" fmla="*/ 298716 h 921697"/>
                  <a:gd name="connsiteX4-37" fmla="*/ 2505678 w 2505680"/>
                  <a:gd name="connsiteY4-38" fmla="*/ 550267 h 921697"/>
                  <a:gd name="connsiteX5-39" fmla="*/ 1251857 w 2505680"/>
                  <a:gd name="connsiteY5-40" fmla="*/ 921697 h 921697"/>
                  <a:gd name="connsiteX6-41" fmla="*/ 1251857 w 2505680"/>
                  <a:gd name="connsiteY6-42" fmla="*/ 921697 h 921697"/>
                  <a:gd name="connsiteX7-43" fmla="*/ 1251856 w 2505680"/>
                  <a:gd name="connsiteY7-44" fmla="*/ 921697 h 921697"/>
                  <a:gd name="connsiteX8-45" fmla="*/ 1251856 w 2505680"/>
                  <a:gd name="connsiteY8-46" fmla="*/ 921697 h 921697"/>
                  <a:gd name="connsiteX9-47" fmla="*/ 0 w 2505680"/>
                  <a:gd name="connsiteY9-48" fmla="*/ 550267 h 921697"/>
                  <a:gd name="connsiteX10-49" fmla="*/ 0 w 2505680"/>
                  <a:gd name="connsiteY10-50" fmla="*/ 298716 h 921697"/>
                  <a:gd name="connsiteX11-51" fmla="*/ 251551 w 2505680"/>
                  <a:gd name="connsiteY11-52" fmla="*/ 372523 h 921697"/>
                  <a:gd name="connsiteX12-53" fmla="*/ 1503954 w 2505680"/>
                  <a:gd name="connsiteY12-54" fmla="*/ 0 h 921697"/>
                  <a:gd name="connsiteX0-55" fmla="*/ 1503954 w 2505680"/>
                  <a:gd name="connsiteY0-56" fmla="*/ 0 h 921697"/>
                  <a:gd name="connsiteX1-57" fmla="*/ 2505680 w 2505680"/>
                  <a:gd name="connsiteY1-58" fmla="*/ 297624 h 921697"/>
                  <a:gd name="connsiteX2-59" fmla="*/ 2505678 w 2505680"/>
                  <a:gd name="connsiteY2-60" fmla="*/ 298716 h 921697"/>
                  <a:gd name="connsiteX3-61" fmla="*/ 2505678 w 2505680"/>
                  <a:gd name="connsiteY3-62" fmla="*/ 550267 h 921697"/>
                  <a:gd name="connsiteX4-63" fmla="*/ 1251857 w 2505680"/>
                  <a:gd name="connsiteY4-64" fmla="*/ 921697 h 921697"/>
                  <a:gd name="connsiteX5-65" fmla="*/ 1251857 w 2505680"/>
                  <a:gd name="connsiteY5-66" fmla="*/ 921697 h 921697"/>
                  <a:gd name="connsiteX6-67" fmla="*/ 1251856 w 2505680"/>
                  <a:gd name="connsiteY6-68" fmla="*/ 921697 h 921697"/>
                  <a:gd name="connsiteX7-69" fmla="*/ 1251856 w 2505680"/>
                  <a:gd name="connsiteY7-70" fmla="*/ 921697 h 921697"/>
                  <a:gd name="connsiteX8-71" fmla="*/ 0 w 2505680"/>
                  <a:gd name="connsiteY8-72" fmla="*/ 550267 h 921697"/>
                  <a:gd name="connsiteX9-73" fmla="*/ 0 w 2505680"/>
                  <a:gd name="connsiteY9-74" fmla="*/ 298716 h 921697"/>
                  <a:gd name="connsiteX10-75" fmla="*/ 251551 w 2505680"/>
                  <a:gd name="connsiteY10-76" fmla="*/ 372523 h 921697"/>
                  <a:gd name="connsiteX11-77" fmla="*/ 1503954 w 2505680"/>
                  <a:gd name="connsiteY11-78" fmla="*/ 0 h 9216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2505680" h="921697">
                    <a:moveTo>
                      <a:pt x="1503954" y="0"/>
                    </a:moveTo>
                    <a:lnTo>
                      <a:pt x="2505680" y="297624"/>
                    </a:lnTo>
                    <a:cubicBezTo>
                      <a:pt x="2505679" y="297988"/>
                      <a:pt x="2505679" y="298352"/>
                      <a:pt x="2505678" y="298716"/>
                    </a:cubicBezTo>
                    <a:lnTo>
                      <a:pt x="2505678" y="550267"/>
                    </a:lnTo>
                    <a:lnTo>
                      <a:pt x="1251857" y="921697"/>
                    </a:lnTo>
                    <a:lnTo>
                      <a:pt x="1251857" y="921697"/>
                    </a:lnTo>
                    <a:lnTo>
                      <a:pt x="1251856" y="921697"/>
                    </a:lnTo>
                    <a:lnTo>
                      <a:pt x="1251856" y="921697"/>
                    </a:lnTo>
                    <a:lnTo>
                      <a:pt x="0" y="550267"/>
                    </a:lnTo>
                    <a:lnTo>
                      <a:pt x="0" y="298716"/>
                    </a:lnTo>
                    <a:lnTo>
                      <a:pt x="251551" y="372523"/>
                    </a:lnTo>
                    <a:lnTo>
                      <a:pt x="1503954" y="0"/>
                    </a:lnTo>
                    <a:close/>
                  </a:path>
                </a:pathLst>
              </a:custGeom>
              <a:solidFill>
                <a:schemeClr val="accent4"/>
              </a:solidFill>
              <a:ln>
                <a:noFill/>
              </a:ln>
            </p:spPr>
            <p:txBody>
              <a:bodyPr vert="horz" wrap="square" lIns="91440" tIns="45720" rIns="91440" bIns="45720" numCol="1" anchor="t" anchorCtr="0" compatLnSpc="1">
                <a:noAutofit/>
              </a:bodyPr>
              <a:lstStyle/>
              <a:p>
                <a:endParaRPr lang="en-US"/>
              </a:p>
            </p:txBody>
          </p:sp>
          <p:grpSp>
            <p:nvGrpSpPr>
              <p:cNvPr id="95" name="Group 6"/>
              <p:cNvGrpSpPr/>
              <p:nvPr/>
            </p:nvGrpSpPr>
            <p:grpSpPr>
              <a:xfrm>
                <a:off x="7803" y="5835"/>
                <a:ext cx="3946" cy="1451"/>
                <a:chOff x="4955180" y="3965148"/>
                <a:chExt cx="2505680" cy="921697"/>
              </a:xfrm>
            </p:grpSpPr>
            <p:sp>
              <p:nvSpPr>
                <p:cNvPr id="96" name="Freeform 138"/>
                <p:cNvSpPr/>
                <p:nvPr/>
              </p:nvSpPr>
              <p:spPr bwMode="auto">
                <a:xfrm>
                  <a:off x="4955180" y="4263864"/>
                  <a:ext cx="1251857" cy="622981"/>
                </a:xfrm>
                <a:custGeom>
                  <a:avLst/>
                  <a:gdLst>
                    <a:gd name="T0" fmla="*/ 2550 w 2550"/>
                    <a:gd name="T1" fmla="*/ 756 h 1268"/>
                    <a:gd name="T2" fmla="*/ 2550 w 2550"/>
                    <a:gd name="T3" fmla="*/ 1268 h 1268"/>
                    <a:gd name="T4" fmla="*/ 0 w 2550"/>
                    <a:gd name="T5" fmla="*/ 512 h 1268"/>
                    <a:gd name="T6" fmla="*/ 0 w 2550"/>
                    <a:gd name="T7" fmla="*/ 0 h 1268"/>
                    <a:gd name="T8" fmla="*/ 2550 w 2550"/>
                    <a:gd name="T9" fmla="*/ 756 h 1268"/>
                  </a:gdLst>
                  <a:ahLst/>
                  <a:cxnLst>
                    <a:cxn ang="0">
                      <a:pos x="T0" y="T1"/>
                    </a:cxn>
                    <a:cxn ang="0">
                      <a:pos x="T2" y="T3"/>
                    </a:cxn>
                    <a:cxn ang="0">
                      <a:pos x="T4" y="T5"/>
                    </a:cxn>
                    <a:cxn ang="0">
                      <a:pos x="T6" y="T7"/>
                    </a:cxn>
                    <a:cxn ang="0">
                      <a:pos x="T8" y="T9"/>
                    </a:cxn>
                  </a:cxnLst>
                  <a:rect l="0" t="0" r="r" b="b"/>
                  <a:pathLst>
                    <a:path w="2550" h="1268">
                      <a:moveTo>
                        <a:pt x="2550" y="756"/>
                      </a:moveTo>
                      <a:lnTo>
                        <a:pt x="2550" y="1268"/>
                      </a:lnTo>
                      <a:lnTo>
                        <a:pt x="0" y="512"/>
                      </a:lnTo>
                      <a:lnTo>
                        <a:pt x="0" y="0"/>
                      </a:lnTo>
                      <a:lnTo>
                        <a:pt x="2550" y="756"/>
                      </a:lnTo>
                      <a:close/>
                    </a:path>
                  </a:pathLst>
                </a:custGeom>
                <a:solidFill>
                  <a:srgbClr val="BA7609"/>
                </a:solidFill>
                <a:ln w="9525">
                  <a:solidFill>
                    <a:srgbClr val="BA7609"/>
                  </a:solidFill>
                  <a:round/>
                </a:ln>
              </p:spPr>
              <p:txBody>
                <a:bodyPr vert="horz" wrap="square" lIns="91440" tIns="45720" rIns="91440" bIns="45720" numCol="1" anchor="t" anchorCtr="0" compatLnSpc="1"/>
                <a:lstStyle/>
                <a:p>
                  <a:endParaRPr lang="en-US"/>
                </a:p>
              </p:txBody>
            </p:sp>
            <p:sp>
              <p:nvSpPr>
                <p:cNvPr id="97" name="Freeform 144"/>
                <p:cNvSpPr/>
                <p:nvPr/>
              </p:nvSpPr>
              <p:spPr bwMode="auto">
                <a:xfrm>
                  <a:off x="5206731" y="3965148"/>
                  <a:ext cx="2254129" cy="670147"/>
                </a:xfrm>
                <a:custGeom>
                  <a:avLst/>
                  <a:gdLst>
                    <a:gd name="T0" fmla="*/ 2548 w 4586"/>
                    <a:gd name="T1" fmla="*/ 0 h 1360"/>
                    <a:gd name="T2" fmla="*/ 2548 w 4586"/>
                    <a:gd name="T3" fmla="*/ 0 h 1360"/>
                    <a:gd name="T4" fmla="*/ 4586 w 4586"/>
                    <a:gd name="T5" fmla="*/ 604 h 1360"/>
                    <a:gd name="T6" fmla="*/ 2036 w 4586"/>
                    <a:gd name="T7" fmla="*/ 1360 h 1360"/>
                    <a:gd name="T8" fmla="*/ 0 w 4586"/>
                    <a:gd name="T9" fmla="*/ 756 h 1360"/>
                    <a:gd name="T10" fmla="*/ 2548 w 4586"/>
                    <a:gd name="T11" fmla="*/ 0 h 1360"/>
                  </a:gdLst>
                  <a:ahLst/>
                  <a:cxnLst>
                    <a:cxn ang="0">
                      <a:pos x="T0" y="T1"/>
                    </a:cxn>
                    <a:cxn ang="0">
                      <a:pos x="T2" y="T3"/>
                    </a:cxn>
                    <a:cxn ang="0">
                      <a:pos x="T4" y="T5"/>
                    </a:cxn>
                    <a:cxn ang="0">
                      <a:pos x="T6" y="T7"/>
                    </a:cxn>
                    <a:cxn ang="0">
                      <a:pos x="T8" y="T9"/>
                    </a:cxn>
                    <a:cxn ang="0">
                      <a:pos x="T10" y="T11"/>
                    </a:cxn>
                  </a:cxnLst>
                  <a:rect l="0" t="0" r="r" b="b"/>
                  <a:pathLst>
                    <a:path w="4586" h="1360">
                      <a:moveTo>
                        <a:pt x="2548" y="0"/>
                      </a:moveTo>
                      <a:lnTo>
                        <a:pt x="2548" y="0"/>
                      </a:lnTo>
                      <a:lnTo>
                        <a:pt x="4586" y="604"/>
                      </a:lnTo>
                      <a:lnTo>
                        <a:pt x="2036" y="1360"/>
                      </a:lnTo>
                      <a:lnTo>
                        <a:pt x="0" y="756"/>
                      </a:lnTo>
                      <a:lnTo>
                        <a:pt x="2548" y="0"/>
                      </a:lnTo>
                      <a:close/>
                    </a:path>
                  </a:pathLst>
                </a:custGeom>
                <a:solidFill>
                  <a:srgbClr val="BA7609"/>
                </a:solidFill>
                <a:ln w="9525">
                  <a:solidFill>
                    <a:srgbClr val="BA7609"/>
                  </a:solidFill>
                  <a:round/>
                </a:ln>
              </p:spPr>
              <p:txBody>
                <a:bodyPr vert="horz" wrap="square" lIns="91440" tIns="45720" rIns="91440" bIns="45720" numCol="1" anchor="t" anchorCtr="0" compatLnSpc="1"/>
                <a:lstStyle/>
                <a:p>
                  <a:endParaRPr lang="en-US"/>
                </a:p>
              </p:txBody>
            </p:sp>
            <p:sp>
              <p:nvSpPr>
                <p:cNvPr id="98" name="Freeform 149"/>
                <p:cNvSpPr/>
                <p:nvPr/>
              </p:nvSpPr>
              <p:spPr bwMode="auto">
                <a:xfrm>
                  <a:off x="6207036" y="4263864"/>
                  <a:ext cx="1253822" cy="622981"/>
                </a:xfrm>
                <a:custGeom>
                  <a:avLst/>
                  <a:gdLst>
                    <a:gd name="T0" fmla="*/ 2550 w 2550"/>
                    <a:gd name="T1" fmla="*/ 0 h 1268"/>
                    <a:gd name="T2" fmla="*/ 2550 w 2550"/>
                    <a:gd name="T3" fmla="*/ 512 h 1268"/>
                    <a:gd name="T4" fmla="*/ 0 w 2550"/>
                    <a:gd name="T5" fmla="*/ 1268 h 1268"/>
                    <a:gd name="T6" fmla="*/ 0 w 2550"/>
                    <a:gd name="T7" fmla="*/ 756 h 1268"/>
                    <a:gd name="T8" fmla="*/ 2550 w 2550"/>
                    <a:gd name="T9" fmla="*/ 0 h 1268"/>
                  </a:gdLst>
                  <a:ahLst/>
                  <a:cxnLst>
                    <a:cxn ang="0">
                      <a:pos x="T0" y="T1"/>
                    </a:cxn>
                    <a:cxn ang="0">
                      <a:pos x="T2" y="T3"/>
                    </a:cxn>
                    <a:cxn ang="0">
                      <a:pos x="T4" y="T5"/>
                    </a:cxn>
                    <a:cxn ang="0">
                      <a:pos x="T6" y="T7"/>
                    </a:cxn>
                    <a:cxn ang="0">
                      <a:pos x="T8" y="T9"/>
                    </a:cxn>
                  </a:cxnLst>
                  <a:rect l="0" t="0" r="r" b="b"/>
                  <a:pathLst>
                    <a:path w="2550" h="1268">
                      <a:moveTo>
                        <a:pt x="2550" y="0"/>
                      </a:moveTo>
                      <a:lnTo>
                        <a:pt x="2550" y="512"/>
                      </a:lnTo>
                      <a:lnTo>
                        <a:pt x="0" y="1268"/>
                      </a:lnTo>
                      <a:lnTo>
                        <a:pt x="0" y="756"/>
                      </a:lnTo>
                      <a:lnTo>
                        <a:pt x="2550" y="0"/>
                      </a:lnTo>
                      <a:close/>
                    </a:path>
                  </a:pathLst>
                </a:custGeom>
                <a:solidFill>
                  <a:srgbClr val="DA8E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99" name="Freeform: Shape 73"/>
              <p:cNvSpPr/>
              <p:nvPr/>
            </p:nvSpPr>
            <p:spPr bwMode="auto">
              <a:xfrm>
                <a:off x="9379" y="6701"/>
                <a:ext cx="3946" cy="1448"/>
              </a:xfrm>
              <a:custGeom>
                <a:avLst/>
                <a:gdLst>
                  <a:gd name="connsiteX0" fmla="*/ 1900481 w 2505679"/>
                  <a:gd name="connsiteY0" fmla="*/ 476316 h 919732"/>
                  <a:gd name="connsiteX1" fmla="*/ 1253330 w 2505679"/>
                  <a:gd name="connsiteY1" fmla="*/ 668036 h 919732"/>
                  <a:gd name="connsiteX2" fmla="*/ 1253822 w 2505679"/>
                  <a:gd name="connsiteY2" fmla="*/ 668182 h 919732"/>
                  <a:gd name="connsiteX3" fmla="*/ 1503407 w 2505679"/>
                  <a:gd name="connsiteY3" fmla="*/ 0 h 919732"/>
                  <a:gd name="connsiteX4" fmla="*/ 2505219 w 2505679"/>
                  <a:gd name="connsiteY4" fmla="*/ 296888 h 919732"/>
                  <a:gd name="connsiteX5" fmla="*/ 2505679 w 2505679"/>
                  <a:gd name="connsiteY5" fmla="*/ 296751 h 919732"/>
                  <a:gd name="connsiteX6" fmla="*/ 2505679 w 2505679"/>
                  <a:gd name="connsiteY6" fmla="*/ 297024 h 919732"/>
                  <a:gd name="connsiteX7" fmla="*/ 2505679 w 2505679"/>
                  <a:gd name="connsiteY7" fmla="*/ 548302 h 919732"/>
                  <a:gd name="connsiteX8" fmla="*/ 1253822 w 2505679"/>
                  <a:gd name="connsiteY8" fmla="*/ 919732 h 919732"/>
                  <a:gd name="connsiteX9" fmla="*/ 325994 w 2505679"/>
                  <a:gd name="connsiteY9" fmla="*/ 645090 h 919732"/>
                  <a:gd name="connsiteX10" fmla="*/ 0 w 2505679"/>
                  <a:gd name="connsiteY10" fmla="*/ 548302 h 919732"/>
                  <a:gd name="connsiteX11" fmla="*/ 0 w 2505679"/>
                  <a:gd name="connsiteY11" fmla="*/ 296751 h 919732"/>
                  <a:gd name="connsiteX12" fmla="*/ 927459 w 2505679"/>
                  <a:gd name="connsiteY12" fmla="*/ 571500 h 919732"/>
                  <a:gd name="connsiteX13" fmla="*/ 251550 w 2505679"/>
                  <a:gd name="connsiteY13" fmla="*/ 370666 h 919732"/>
                  <a:gd name="connsiteX0-1" fmla="*/ 1900481 w 2505679"/>
                  <a:gd name="connsiteY0-2" fmla="*/ 476316 h 919732"/>
                  <a:gd name="connsiteX1-3" fmla="*/ 1253330 w 2505679"/>
                  <a:gd name="connsiteY1-4" fmla="*/ 668036 h 919732"/>
                  <a:gd name="connsiteX2-5" fmla="*/ 1253822 w 2505679"/>
                  <a:gd name="connsiteY2-6" fmla="*/ 668182 h 919732"/>
                  <a:gd name="connsiteX3-7" fmla="*/ 1900481 w 2505679"/>
                  <a:gd name="connsiteY3-8" fmla="*/ 476316 h 919732"/>
                  <a:gd name="connsiteX4-9" fmla="*/ 1503407 w 2505679"/>
                  <a:gd name="connsiteY4-10" fmla="*/ 0 h 919732"/>
                  <a:gd name="connsiteX5-11" fmla="*/ 2505219 w 2505679"/>
                  <a:gd name="connsiteY5-12" fmla="*/ 296888 h 919732"/>
                  <a:gd name="connsiteX6-13" fmla="*/ 2505679 w 2505679"/>
                  <a:gd name="connsiteY6-14" fmla="*/ 296751 h 919732"/>
                  <a:gd name="connsiteX7-15" fmla="*/ 2505679 w 2505679"/>
                  <a:gd name="connsiteY7-16" fmla="*/ 297024 h 919732"/>
                  <a:gd name="connsiteX8-17" fmla="*/ 2505679 w 2505679"/>
                  <a:gd name="connsiteY8-18" fmla="*/ 548302 h 919732"/>
                  <a:gd name="connsiteX9-19" fmla="*/ 1253822 w 2505679"/>
                  <a:gd name="connsiteY9-20" fmla="*/ 919732 h 919732"/>
                  <a:gd name="connsiteX10-21" fmla="*/ 325994 w 2505679"/>
                  <a:gd name="connsiteY10-22" fmla="*/ 645090 h 919732"/>
                  <a:gd name="connsiteX11-23" fmla="*/ 0 w 2505679"/>
                  <a:gd name="connsiteY11-24" fmla="*/ 548302 h 919732"/>
                  <a:gd name="connsiteX12-25" fmla="*/ 0 w 2505679"/>
                  <a:gd name="connsiteY12-26" fmla="*/ 296751 h 919732"/>
                  <a:gd name="connsiteX13-27" fmla="*/ 251550 w 2505679"/>
                  <a:gd name="connsiteY13-28" fmla="*/ 370666 h 919732"/>
                  <a:gd name="connsiteX14" fmla="*/ 1503407 w 2505679"/>
                  <a:gd name="connsiteY14" fmla="*/ 0 h 919732"/>
                  <a:gd name="connsiteX0-29" fmla="*/ 1900481 w 2505679"/>
                  <a:gd name="connsiteY0-30" fmla="*/ 476316 h 919732"/>
                  <a:gd name="connsiteX1-31" fmla="*/ 1253330 w 2505679"/>
                  <a:gd name="connsiteY1-32" fmla="*/ 668036 h 919732"/>
                  <a:gd name="connsiteX2-33" fmla="*/ 1900481 w 2505679"/>
                  <a:gd name="connsiteY2-34" fmla="*/ 476316 h 919732"/>
                  <a:gd name="connsiteX3-35" fmla="*/ 1503407 w 2505679"/>
                  <a:gd name="connsiteY3-36" fmla="*/ 0 h 919732"/>
                  <a:gd name="connsiteX4-37" fmla="*/ 2505219 w 2505679"/>
                  <a:gd name="connsiteY4-38" fmla="*/ 296888 h 919732"/>
                  <a:gd name="connsiteX5-39" fmla="*/ 2505679 w 2505679"/>
                  <a:gd name="connsiteY5-40" fmla="*/ 296751 h 919732"/>
                  <a:gd name="connsiteX6-41" fmla="*/ 2505679 w 2505679"/>
                  <a:gd name="connsiteY6-42" fmla="*/ 297024 h 919732"/>
                  <a:gd name="connsiteX7-43" fmla="*/ 2505679 w 2505679"/>
                  <a:gd name="connsiteY7-44" fmla="*/ 548302 h 919732"/>
                  <a:gd name="connsiteX8-45" fmla="*/ 1253822 w 2505679"/>
                  <a:gd name="connsiteY8-46" fmla="*/ 919732 h 919732"/>
                  <a:gd name="connsiteX9-47" fmla="*/ 325994 w 2505679"/>
                  <a:gd name="connsiteY9-48" fmla="*/ 645090 h 919732"/>
                  <a:gd name="connsiteX10-49" fmla="*/ 0 w 2505679"/>
                  <a:gd name="connsiteY10-50" fmla="*/ 548302 h 919732"/>
                  <a:gd name="connsiteX11-51" fmla="*/ 0 w 2505679"/>
                  <a:gd name="connsiteY11-52" fmla="*/ 296751 h 919732"/>
                  <a:gd name="connsiteX12-53" fmla="*/ 251550 w 2505679"/>
                  <a:gd name="connsiteY12-54" fmla="*/ 370666 h 919732"/>
                  <a:gd name="connsiteX13-55" fmla="*/ 1503407 w 2505679"/>
                  <a:gd name="connsiteY13-56" fmla="*/ 0 h 919732"/>
                  <a:gd name="connsiteX0-57" fmla="*/ 1503407 w 2505679"/>
                  <a:gd name="connsiteY0-58" fmla="*/ 0 h 919732"/>
                  <a:gd name="connsiteX1-59" fmla="*/ 2505219 w 2505679"/>
                  <a:gd name="connsiteY1-60" fmla="*/ 296888 h 919732"/>
                  <a:gd name="connsiteX2-61" fmla="*/ 2505679 w 2505679"/>
                  <a:gd name="connsiteY2-62" fmla="*/ 296751 h 919732"/>
                  <a:gd name="connsiteX3-63" fmla="*/ 2505679 w 2505679"/>
                  <a:gd name="connsiteY3-64" fmla="*/ 297024 h 919732"/>
                  <a:gd name="connsiteX4-65" fmla="*/ 2505679 w 2505679"/>
                  <a:gd name="connsiteY4-66" fmla="*/ 548302 h 919732"/>
                  <a:gd name="connsiteX5-67" fmla="*/ 1253822 w 2505679"/>
                  <a:gd name="connsiteY5-68" fmla="*/ 919732 h 919732"/>
                  <a:gd name="connsiteX6-69" fmla="*/ 325994 w 2505679"/>
                  <a:gd name="connsiteY6-70" fmla="*/ 645090 h 919732"/>
                  <a:gd name="connsiteX7-71" fmla="*/ 0 w 2505679"/>
                  <a:gd name="connsiteY7-72" fmla="*/ 548302 h 919732"/>
                  <a:gd name="connsiteX8-73" fmla="*/ 0 w 2505679"/>
                  <a:gd name="connsiteY8-74" fmla="*/ 296751 h 919732"/>
                  <a:gd name="connsiteX9-75" fmla="*/ 251550 w 2505679"/>
                  <a:gd name="connsiteY9-76" fmla="*/ 370666 h 919732"/>
                  <a:gd name="connsiteX10-77" fmla="*/ 1503407 w 2505679"/>
                  <a:gd name="connsiteY10-78" fmla="*/ 0 h 91973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505679" h="919732">
                    <a:moveTo>
                      <a:pt x="1503407" y="0"/>
                    </a:moveTo>
                    <a:lnTo>
                      <a:pt x="2505219" y="296888"/>
                    </a:lnTo>
                    <a:lnTo>
                      <a:pt x="2505679" y="296751"/>
                    </a:lnTo>
                    <a:lnTo>
                      <a:pt x="2505679" y="297024"/>
                    </a:lnTo>
                    <a:lnTo>
                      <a:pt x="2505679" y="548302"/>
                    </a:lnTo>
                    <a:lnTo>
                      <a:pt x="1253822" y="919732"/>
                    </a:lnTo>
                    <a:lnTo>
                      <a:pt x="325994" y="645090"/>
                    </a:lnTo>
                    <a:lnTo>
                      <a:pt x="0" y="548302"/>
                    </a:lnTo>
                    <a:lnTo>
                      <a:pt x="0" y="296751"/>
                    </a:lnTo>
                    <a:lnTo>
                      <a:pt x="251550" y="370666"/>
                    </a:lnTo>
                    <a:lnTo>
                      <a:pt x="1503407" y="0"/>
                    </a:lnTo>
                    <a:close/>
                  </a:path>
                </a:pathLst>
              </a:custGeom>
              <a:solidFill>
                <a:schemeClr val="accent2"/>
              </a:solidFill>
              <a:ln>
                <a:noFill/>
              </a:ln>
            </p:spPr>
            <p:txBody>
              <a:bodyPr vert="horz" wrap="square" lIns="91440" tIns="45720" rIns="91440" bIns="45720" numCol="1" anchor="t" anchorCtr="0" compatLnSpc="1">
                <a:noAutofit/>
              </a:bodyPr>
              <a:lstStyle/>
              <a:p>
                <a:endParaRPr lang="en-US"/>
              </a:p>
            </p:txBody>
          </p:sp>
          <p:grpSp>
            <p:nvGrpSpPr>
              <p:cNvPr id="102" name="Group 7"/>
              <p:cNvGrpSpPr/>
              <p:nvPr/>
            </p:nvGrpSpPr>
            <p:grpSpPr>
              <a:xfrm>
                <a:off x="9379" y="6701"/>
                <a:ext cx="3946" cy="1448"/>
                <a:chOff x="5955486" y="4515414"/>
                <a:chExt cx="2505679" cy="919732"/>
              </a:xfrm>
            </p:grpSpPr>
            <p:sp>
              <p:nvSpPr>
                <p:cNvPr id="103" name="Freeform 136"/>
                <p:cNvSpPr/>
                <p:nvPr/>
              </p:nvSpPr>
              <p:spPr bwMode="auto">
                <a:xfrm>
                  <a:off x="7209308" y="4812165"/>
                  <a:ext cx="1251857" cy="622981"/>
                </a:xfrm>
                <a:custGeom>
                  <a:avLst/>
                  <a:gdLst>
                    <a:gd name="T0" fmla="*/ 0 w 2550"/>
                    <a:gd name="T1" fmla="*/ 756 h 1268"/>
                    <a:gd name="T2" fmla="*/ 2550 w 2550"/>
                    <a:gd name="T3" fmla="*/ 0 h 1268"/>
                    <a:gd name="T4" fmla="*/ 2550 w 2550"/>
                    <a:gd name="T5" fmla="*/ 512 h 1268"/>
                    <a:gd name="T6" fmla="*/ 0 w 2550"/>
                    <a:gd name="T7" fmla="*/ 1268 h 1268"/>
                    <a:gd name="T8" fmla="*/ 0 w 2550"/>
                    <a:gd name="T9" fmla="*/ 756 h 1268"/>
                  </a:gdLst>
                  <a:ahLst/>
                  <a:cxnLst>
                    <a:cxn ang="0">
                      <a:pos x="T0" y="T1"/>
                    </a:cxn>
                    <a:cxn ang="0">
                      <a:pos x="T2" y="T3"/>
                    </a:cxn>
                    <a:cxn ang="0">
                      <a:pos x="T4" y="T5"/>
                    </a:cxn>
                    <a:cxn ang="0">
                      <a:pos x="T6" y="T7"/>
                    </a:cxn>
                    <a:cxn ang="0">
                      <a:pos x="T8" y="T9"/>
                    </a:cxn>
                  </a:cxnLst>
                  <a:rect l="0" t="0" r="r" b="b"/>
                  <a:pathLst>
                    <a:path w="2550" h="1268">
                      <a:moveTo>
                        <a:pt x="0" y="756"/>
                      </a:moveTo>
                      <a:lnTo>
                        <a:pt x="2550" y="0"/>
                      </a:lnTo>
                      <a:lnTo>
                        <a:pt x="2550" y="512"/>
                      </a:lnTo>
                      <a:lnTo>
                        <a:pt x="0" y="1268"/>
                      </a:lnTo>
                      <a:lnTo>
                        <a:pt x="0" y="756"/>
                      </a:lnTo>
                      <a:close/>
                    </a:path>
                  </a:pathLst>
                </a:custGeom>
                <a:solidFill>
                  <a:srgbClr val="1D92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0" name="Freeform 146"/>
                <p:cNvSpPr/>
                <p:nvPr/>
              </p:nvSpPr>
              <p:spPr bwMode="auto">
                <a:xfrm>
                  <a:off x="6207036" y="4515414"/>
                  <a:ext cx="2254129" cy="668181"/>
                </a:xfrm>
                <a:custGeom>
                  <a:avLst/>
                  <a:gdLst>
                    <a:gd name="T0" fmla="*/ 0 w 4588"/>
                    <a:gd name="T1" fmla="*/ 755 h 1361"/>
                    <a:gd name="T2" fmla="*/ 2548 w 4588"/>
                    <a:gd name="T3" fmla="*/ 0 h 1361"/>
                    <a:gd name="T4" fmla="*/ 4588 w 4588"/>
                    <a:gd name="T5" fmla="*/ 605 h 1361"/>
                    <a:gd name="T6" fmla="*/ 2038 w 4588"/>
                    <a:gd name="T7" fmla="*/ 1361 h 1361"/>
                    <a:gd name="T8" fmla="*/ 0 w 4588"/>
                    <a:gd name="T9" fmla="*/ 755 h 1361"/>
                  </a:gdLst>
                  <a:ahLst/>
                  <a:cxnLst>
                    <a:cxn ang="0">
                      <a:pos x="T0" y="T1"/>
                    </a:cxn>
                    <a:cxn ang="0">
                      <a:pos x="T2" y="T3"/>
                    </a:cxn>
                    <a:cxn ang="0">
                      <a:pos x="T4" y="T5"/>
                    </a:cxn>
                    <a:cxn ang="0">
                      <a:pos x="T6" y="T7"/>
                    </a:cxn>
                    <a:cxn ang="0">
                      <a:pos x="T8" y="T9"/>
                    </a:cxn>
                  </a:cxnLst>
                  <a:rect l="0" t="0" r="r" b="b"/>
                  <a:pathLst>
                    <a:path w="4588" h="1361">
                      <a:moveTo>
                        <a:pt x="0" y="755"/>
                      </a:moveTo>
                      <a:lnTo>
                        <a:pt x="2548" y="0"/>
                      </a:lnTo>
                      <a:lnTo>
                        <a:pt x="4588" y="605"/>
                      </a:lnTo>
                      <a:lnTo>
                        <a:pt x="2038" y="1361"/>
                      </a:lnTo>
                      <a:lnTo>
                        <a:pt x="0" y="755"/>
                      </a:lnTo>
                      <a:close/>
                    </a:path>
                  </a:pathLst>
                </a:custGeom>
                <a:solidFill>
                  <a:srgbClr val="16A085"/>
                </a:solidFill>
                <a:ln w="9525">
                  <a:solidFill>
                    <a:srgbClr val="1D927D"/>
                  </a:solidFill>
                  <a:round/>
                </a:ln>
              </p:spPr>
              <p:txBody>
                <a:bodyPr vert="horz" wrap="square" lIns="91440" tIns="45720" rIns="91440" bIns="45720" numCol="1" anchor="t" anchorCtr="0" compatLnSpc="1"/>
                <a:lstStyle/>
                <a:p>
                  <a:endParaRPr lang="en-US"/>
                </a:p>
              </p:txBody>
            </p:sp>
            <p:sp>
              <p:nvSpPr>
                <p:cNvPr id="120" name="Freeform 148"/>
                <p:cNvSpPr/>
                <p:nvPr/>
              </p:nvSpPr>
              <p:spPr bwMode="auto">
                <a:xfrm>
                  <a:off x="5955486" y="4812165"/>
                  <a:ext cx="1253822" cy="622981"/>
                </a:xfrm>
                <a:custGeom>
                  <a:avLst/>
                  <a:gdLst>
                    <a:gd name="T0" fmla="*/ 0 w 2550"/>
                    <a:gd name="T1" fmla="*/ 512 h 1268"/>
                    <a:gd name="T2" fmla="*/ 0 w 2550"/>
                    <a:gd name="T3" fmla="*/ 0 h 1268"/>
                    <a:gd name="T4" fmla="*/ 2550 w 2550"/>
                    <a:gd name="T5" fmla="*/ 756 h 1268"/>
                    <a:gd name="T6" fmla="*/ 2550 w 2550"/>
                    <a:gd name="T7" fmla="*/ 1268 h 1268"/>
                    <a:gd name="T8" fmla="*/ 663 w 2550"/>
                    <a:gd name="T9" fmla="*/ 709 h 1268"/>
                    <a:gd name="T10" fmla="*/ 0 w 2550"/>
                    <a:gd name="T11" fmla="*/ 512 h 1268"/>
                  </a:gdLst>
                  <a:ahLst/>
                  <a:cxnLst>
                    <a:cxn ang="0">
                      <a:pos x="T0" y="T1"/>
                    </a:cxn>
                    <a:cxn ang="0">
                      <a:pos x="T2" y="T3"/>
                    </a:cxn>
                    <a:cxn ang="0">
                      <a:pos x="T4" y="T5"/>
                    </a:cxn>
                    <a:cxn ang="0">
                      <a:pos x="T6" y="T7"/>
                    </a:cxn>
                    <a:cxn ang="0">
                      <a:pos x="T8" y="T9"/>
                    </a:cxn>
                    <a:cxn ang="0">
                      <a:pos x="T10" y="T11"/>
                    </a:cxn>
                  </a:cxnLst>
                  <a:rect l="0" t="0" r="r" b="b"/>
                  <a:pathLst>
                    <a:path w="2550" h="1268">
                      <a:moveTo>
                        <a:pt x="0" y="512"/>
                      </a:moveTo>
                      <a:lnTo>
                        <a:pt x="0" y="0"/>
                      </a:lnTo>
                      <a:lnTo>
                        <a:pt x="2550" y="756"/>
                      </a:lnTo>
                      <a:lnTo>
                        <a:pt x="2550" y="1268"/>
                      </a:lnTo>
                      <a:lnTo>
                        <a:pt x="663" y="709"/>
                      </a:lnTo>
                      <a:lnTo>
                        <a:pt x="0" y="512"/>
                      </a:lnTo>
                      <a:close/>
                    </a:path>
                  </a:pathLst>
                </a:custGeom>
                <a:solidFill>
                  <a:srgbClr val="16A085"/>
                </a:solidFill>
                <a:ln w="9525">
                  <a:solidFill>
                    <a:srgbClr val="1D927D"/>
                  </a:solidFill>
                  <a:round/>
                </a:ln>
              </p:spPr>
              <p:txBody>
                <a:bodyPr vert="horz" wrap="square" lIns="91440" tIns="45720" rIns="91440" bIns="45720" numCol="1" anchor="t" anchorCtr="0" compatLnSpc="1"/>
                <a:lstStyle/>
                <a:p>
                  <a:endParaRPr lang="en-US"/>
                </a:p>
              </p:txBody>
            </p:sp>
          </p:grpSp>
          <p:sp>
            <p:nvSpPr>
              <p:cNvPr id="122" name="Freeform: Shape 77"/>
              <p:cNvSpPr/>
              <p:nvPr/>
            </p:nvSpPr>
            <p:spPr bwMode="auto">
              <a:xfrm>
                <a:off x="7803" y="7565"/>
                <a:ext cx="3946" cy="1448"/>
              </a:xfrm>
              <a:custGeom>
                <a:avLst/>
                <a:gdLst>
                  <a:gd name="connsiteX0" fmla="*/ 1000634 w 2505678"/>
                  <a:gd name="connsiteY0" fmla="*/ 0 h 919733"/>
                  <a:gd name="connsiteX1" fmla="*/ 1000634 w 2505678"/>
                  <a:gd name="connsiteY1" fmla="*/ 491 h 919733"/>
                  <a:gd name="connsiteX2" fmla="*/ 2251880 w 2505678"/>
                  <a:gd name="connsiteY2" fmla="*/ 371838 h 919733"/>
                  <a:gd name="connsiteX3" fmla="*/ 2505678 w 2505678"/>
                  <a:gd name="connsiteY3" fmla="*/ 296752 h 919733"/>
                  <a:gd name="connsiteX4" fmla="*/ 2505678 w 2505678"/>
                  <a:gd name="connsiteY4" fmla="*/ 548303 h 919733"/>
                  <a:gd name="connsiteX5" fmla="*/ 1251857 w 2505678"/>
                  <a:gd name="connsiteY5" fmla="*/ 919733 h 919733"/>
                  <a:gd name="connsiteX6" fmla="*/ 1251857 w 2505678"/>
                  <a:gd name="connsiteY6" fmla="*/ 919733 h 919733"/>
                  <a:gd name="connsiteX7" fmla="*/ 1251857 w 2505678"/>
                  <a:gd name="connsiteY7" fmla="*/ 919733 h 919733"/>
                  <a:gd name="connsiteX8" fmla="*/ 1251856 w 2505678"/>
                  <a:gd name="connsiteY8" fmla="*/ 919733 h 919733"/>
                  <a:gd name="connsiteX9" fmla="*/ 1251856 w 2505678"/>
                  <a:gd name="connsiteY9" fmla="*/ 919733 h 919733"/>
                  <a:gd name="connsiteX10" fmla="*/ 0 w 2505678"/>
                  <a:gd name="connsiteY10" fmla="*/ 548303 h 919733"/>
                  <a:gd name="connsiteX11" fmla="*/ 0 w 2505678"/>
                  <a:gd name="connsiteY11" fmla="*/ 297243 h 919733"/>
                  <a:gd name="connsiteX12" fmla="*/ 0 w 2505678"/>
                  <a:gd name="connsiteY12" fmla="*/ 296752 h 919733"/>
                  <a:gd name="connsiteX13" fmla="*/ 827 w 2505678"/>
                  <a:gd name="connsiteY13" fmla="*/ 296997 h 919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05678" h="919733">
                    <a:moveTo>
                      <a:pt x="1000634" y="0"/>
                    </a:moveTo>
                    <a:lnTo>
                      <a:pt x="1000634" y="491"/>
                    </a:lnTo>
                    <a:lnTo>
                      <a:pt x="2251880" y="371838"/>
                    </a:lnTo>
                    <a:lnTo>
                      <a:pt x="2505678" y="296752"/>
                    </a:lnTo>
                    <a:lnTo>
                      <a:pt x="2505678" y="548303"/>
                    </a:lnTo>
                    <a:lnTo>
                      <a:pt x="1251857" y="919733"/>
                    </a:lnTo>
                    <a:lnTo>
                      <a:pt x="1251857" y="919733"/>
                    </a:lnTo>
                    <a:lnTo>
                      <a:pt x="1251857" y="919733"/>
                    </a:lnTo>
                    <a:lnTo>
                      <a:pt x="1251856" y="919733"/>
                    </a:lnTo>
                    <a:lnTo>
                      <a:pt x="1251856" y="919733"/>
                    </a:lnTo>
                    <a:lnTo>
                      <a:pt x="0" y="548303"/>
                    </a:lnTo>
                    <a:lnTo>
                      <a:pt x="0" y="297243"/>
                    </a:lnTo>
                    <a:lnTo>
                      <a:pt x="0" y="296752"/>
                    </a:lnTo>
                    <a:lnTo>
                      <a:pt x="827" y="296997"/>
                    </a:lnTo>
                    <a:close/>
                  </a:path>
                </a:pathLst>
              </a:custGeom>
              <a:solidFill>
                <a:schemeClr val="accent1"/>
              </a:solidFill>
              <a:ln>
                <a:noFill/>
              </a:ln>
            </p:spPr>
            <p:txBody>
              <a:bodyPr vert="horz" wrap="square" lIns="91440" tIns="45720" rIns="91440" bIns="45720" numCol="1" anchor="t" anchorCtr="0" compatLnSpc="1">
                <a:noAutofit/>
              </a:bodyPr>
              <a:lstStyle/>
              <a:p>
                <a:endParaRPr lang="en-US"/>
              </a:p>
            </p:txBody>
          </p:sp>
          <p:grpSp>
            <p:nvGrpSpPr>
              <p:cNvPr id="124" name="Group 8"/>
              <p:cNvGrpSpPr/>
              <p:nvPr/>
            </p:nvGrpSpPr>
            <p:grpSpPr>
              <a:xfrm>
                <a:off x="7803" y="7565"/>
                <a:ext cx="3946" cy="1448"/>
                <a:chOff x="4955180" y="5063715"/>
                <a:chExt cx="2505678" cy="919733"/>
              </a:xfrm>
            </p:grpSpPr>
            <p:sp>
              <p:nvSpPr>
                <p:cNvPr id="125" name="Freeform 137"/>
                <p:cNvSpPr/>
                <p:nvPr/>
              </p:nvSpPr>
              <p:spPr bwMode="auto">
                <a:xfrm>
                  <a:off x="4955180" y="5063715"/>
                  <a:ext cx="2252163" cy="668181"/>
                </a:xfrm>
                <a:custGeom>
                  <a:avLst/>
                  <a:gdLst>
                    <a:gd name="T0" fmla="*/ 2038 w 4587"/>
                    <a:gd name="T1" fmla="*/ 0 h 1360"/>
                    <a:gd name="T2" fmla="*/ 2038 w 4587"/>
                    <a:gd name="T3" fmla="*/ 1 h 1360"/>
                    <a:gd name="T4" fmla="*/ 4587 w 4587"/>
                    <a:gd name="T5" fmla="*/ 757 h 1360"/>
                    <a:gd name="T6" fmla="*/ 2550 w 4587"/>
                    <a:gd name="T7" fmla="*/ 1360 h 1360"/>
                    <a:gd name="T8" fmla="*/ 0 w 4587"/>
                    <a:gd name="T9" fmla="*/ 605 h 1360"/>
                    <a:gd name="T10" fmla="*/ 2038 w 4587"/>
                    <a:gd name="T11" fmla="*/ 0 h 1360"/>
                  </a:gdLst>
                  <a:ahLst/>
                  <a:cxnLst>
                    <a:cxn ang="0">
                      <a:pos x="T0" y="T1"/>
                    </a:cxn>
                    <a:cxn ang="0">
                      <a:pos x="T2" y="T3"/>
                    </a:cxn>
                    <a:cxn ang="0">
                      <a:pos x="T4" y="T5"/>
                    </a:cxn>
                    <a:cxn ang="0">
                      <a:pos x="T6" y="T7"/>
                    </a:cxn>
                    <a:cxn ang="0">
                      <a:pos x="T8" y="T9"/>
                    </a:cxn>
                    <a:cxn ang="0">
                      <a:pos x="T10" y="T11"/>
                    </a:cxn>
                  </a:cxnLst>
                  <a:rect l="0" t="0" r="r" b="b"/>
                  <a:pathLst>
                    <a:path w="4587" h="1360">
                      <a:moveTo>
                        <a:pt x="2038" y="0"/>
                      </a:moveTo>
                      <a:lnTo>
                        <a:pt x="2038" y="1"/>
                      </a:lnTo>
                      <a:lnTo>
                        <a:pt x="4587" y="757"/>
                      </a:lnTo>
                      <a:lnTo>
                        <a:pt x="2550" y="1360"/>
                      </a:lnTo>
                      <a:lnTo>
                        <a:pt x="0" y="605"/>
                      </a:lnTo>
                      <a:lnTo>
                        <a:pt x="2038"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6" name="Freeform 150"/>
                <p:cNvSpPr/>
                <p:nvPr/>
              </p:nvSpPr>
              <p:spPr bwMode="auto">
                <a:xfrm>
                  <a:off x="4955180" y="5360467"/>
                  <a:ext cx="1251857" cy="622981"/>
                </a:xfrm>
                <a:custGeom>
                  <a:avLst/>
                  <a:gdLst>
                    <a:gd name="T0" fmla="*/ 0 w 2550"/>
                    <a:gd name="T1" fmla="*/ 0 h 1268"/>
                    <a:gd name="T2" fmla="*/ 2550 w 2550"/>
                    <a:gd name="T3" fmla="*/ 755 h 1268"/>
                    <a:gd name="T4" fmla="*/ 2550 w 2550"/>
                    <a:gd name="T5" fmla="*/ 1268 h 1268"/>
                    <a:gd name="T6" fmla="*/ 0 w 2550"/>
                    <a:gd name="T7" fmla="*/ 512 h 1268"/>
                    <a:gd name="T8" fmla="*/ 0 w 2550"/>
                    <a:gd name="T9" fmla="*/ 0 h 1268"/>
                  </a:gdLst>
                  <a:ahLst/>
                  <a:cxnLst>
                    <a:cxn ang="0">
                      <a:pos x="T0" y="T1"/>
                    </a:cxn>
                    <a:cxn ang="0">
                      <a:pos x="T2" y="T3"/>
                    </a:cxn>
                    <a:cxn ang="0">
                      <a:pos x="T4" y="T5"/>
                    </a:cxn>
                    <a:cxn ang="0">
                      <a:pos x="T6" y="T7"/>
                    </a:cxn>
                    <a:cxn ang="0">
                      <a:pos x="T8" y="T9"/>
                    </a:cxn>
                  </a:cxnLst>
                  <a:rect l="0" t="0" r="r" b="b"/>
                  <a:pathLst>
                    <a:path w="2550" h="1268">
                      <a:moveTo>
                        <a:pt x="0" y="0"/>
                      </a:moveTo>
                      <a:lnTo>
                        <a:pt x="2550" y="755"/>
                      </a:lnTo>
                      <a:lnTo>
                        <a:pt x="2550" y="1268"/>
                      </a:lnTo>
                      <a:lnTo>
                        <a:pt x="0" y="512"/>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7" name="Freeform 151"/>
                <p:cNvSpPr/>
                <p:nvPr/>
              </p:nvSpPr>
              <p:spPr bwMode="auto">
                <a:xfrm>
                  <a:off x="6207036" y="5360467"/>
                  <a:ext cx="1253822" cy="622981"/>
                </a:xfrm>
                <a:custGeom>
                  <a:avLst/>
                  <a:gdLst>
                    <a:gd name="T0" fmla="*/ 0 w 2550"/>
                    <a:gd name="T1" fmla="*/ 755 h 1268"/>
                    <a:gd name="T2" fmla="*/ 2550 w 2550"/>
                    <a:gd name="T3" fmla="*/ 0 h 1268"/>
                    <a:gd name="T4" fmla="*/ 2550 w 2550"/>
                    <a:gd name="T5" fmla="*/ 512 h 1268"/>
                    <a:gd name="T6" fmla="*/ 0 w 2550"/>
                    <a:gd name="T7" fmla="*/ 1268 h 1268"/>
                    <a:gd name="T8" fmla="*/ 0 w 2550"/>
                    <a:gd name="T9" fmla="*/ 755 h 1268"/>
                  </a:gdLst>
                  <a:ahLst/>
                  <a:cxnLst>
                    <a:cxn ang="0">
                      <a:pos x="T0" y="T1"/>
                    </a:cxn>
                    <a:cxn ang="0">
                      <a:pos x="T2" y="T3"/>
                    </a:cxn>
                    <a:cxn ang="0">
                      <a:pos x="T4" y="T5"/>
                    </a:cxn>
                    <a:cxn ang="0">
                      <a:pos x="T6" y="T7"/>
                    </a:cxn>
                    <a:cxn ang="0">
                      <a:pos x="T8" y="T9"/>
                    </a:cxn>
                  </a:cxnLst>
                  <a:rect l="0" t="0" r="r" b="b"/>
                  <a:pathLst>
                    <a:path w="2550" h="1268">
                      <a:moveTo>
                        <a:pt x="0" y="755"/>
                      </a:moveTo>
                      <a:lnTo>
                        <a:pt x="2550" y="0"/>
                      </a:lnTo>
                      <a:lnTo>
                        <a:pt x="2550" y="512"/>
                      </a:lnTo>
                      <a:lnTo>
                        <a:pt x="0" y="1268"/>
                      </a:lnTo>
                      <a:lnTo>
                        <a:pt x="0" y="755"/>
                      </a:lnTo>
                      <a:close/>
                    </a:path>
                  </a:pathLst>
                </a:custGeom>
                <a:solidFill>
                  <a:srgbClr val="2D77A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28" name="Freeform: Shape 83"/>
              <p:cNvSpPr/>
              <p:nvPr/>
            </p:nvSpPr>
            <p:spPr bwMode="auto">
              <a:xfrm>
                <a:off x="6228" y="8428"/>
                <a:ext cx="3943" cy="1448"/>
              </a:xfrm>
              <a:custGeom>
                <a:avLst/>
                <a:gdLst>
                  <a:gd name="connsiteX0" fmla="*/ 1001343 w 2503715"/>
                  <a:gd name="connsiteY0" fmla="*/ 0 h 919732"/>
                  <a:gd name="connsiteX1" fmla="*/ 2252163 w 2503715"/>
                  <a:gd name="connsiteY1" fmla="*/ 370939 h 919732"/>
                  <a:gd name="connsiteX2" fmla="*/ 2055686 w 2503715"/>
                  <a:gd name="connsiteY2" fmla="*/ 429319 h 919732"/>
                  <a:gd name="connsiteX3" fmla="*/ 2056270 w 2503715"/>
                  <a:gd name="connsiteY3" fmla="*/ 429510 h 919732"/>
                  <a:gd name="connsiteX4" fmla="*/ 2503715 w 2503715"/>
                  <a:gd name="connsiteY4" fmla="*/ 296751 h 919732"/>
                  <a:gd name="connsiteX5" fmla="*/ 2503715 w 2503715"/>
                  <a:gd name="connsiteY5" fmla="*/ 548302 h 919732"/>
                  <a:gd name="connsiteX6" fmla="*/ 1251858 w 2503715"/>
                  <a:gd name="connsiteY6" fmla="*/ 919732 h 919732"/>
                  <a:gd name="connsiteX7" fmla="*/ 1251858 w 2503715"/>
                  <a:gd name="connsiteY7" fmla="*/ 796763 h 919732"/>
                  <a:gd name="connsiteX8" fmla="*/ 1251857 w 2503715"/>
                  <a:gd name="connsiteY8" fmla="*/ 796763 h 919732"/>
                  <a:gd name="connsiteX9" fmla="*/ 1251857 w 2503715"/>
                  <a:gd name="connsiteY9" fmla="*/ 919732 h 919732"/>
                  <a:gd name="connsiteX10" fmla="*/ 0 w 2503715"/>
                  <a:gd name="connsiteY10" fmla="*/ 548302 h 919732"/>
                  <a:gd name="connsiteX11" fmla="*/ 0 w 2503715"/>
                  <a:gd name="connsiteY11" fmla="*/ 296751 h 919732"/>
                  <a:gd name="connsiteX0-1" fmla="*/ 1001343 w 2503715"/>
                  <a:gd name="connsiteY0-2" fmla="*/ 0 h 919732"/>
                  <a:gd name="connsiteX1-3" fmla="*/ 2252163 w 2503715"/>
                  <a:gd name="connsiteY1-4" fmla="*/ 370939 h 919732"/>
                  <a:gd name="connsiteX2-5" fmla="*/ 2055686 w 2503715"/>
                  <a:gd name="connsiteY2-6" fmla="*/ 429319 h 919732"/>
                  <a:gd name="connsiteX3-7" fmla="*/ 2503715 w 2503715"/>
                  <a:gd name="connsiteY3-8" fmla="*/ 296751 h 919732"/>
                  <a:gd name="connsiteX4-9" fmla="*/ 2503715 w 2503715"/>
                  <a:gd name="connsiteY4-10" fmla="*/ 548302 h 919732"/>
                  <a:gd name="connsiteX5-11" fmla="*/ 1251858 w 2503715"/>
                  <a:gd name="connsiteY5-12" fmla="*/ 919732 h 919732"/>
                  <a:gd name="connsiteX6-13" fmla="*/ 1251858 w 2503715"/>
                  <a:gd name="connsiteY6-14" fmla="*/ 796763 h 919732"/>
                  <a:gd name="connsiteX7-15" fmla="*/ 1251857 w 2503715"/>
                  <a:gd name="connsiteY7-16" fmla="*/ 796763 h 919732"/>
                  <a:gd name="connsiteX8-17" fmla="*/ 1251857 w 2503715"/>
                  <a:gd name="connsiteY8-18" fmla="*/ 919732 h 919732"/>
                  <a:gd name="connsiteX9-19" fmla="*/ 0 w 2503715"/>
                  <a:gd name="connsiteY9-20" fmla="*/ 548302 h 919732"/>
                  <a:gd name="connsiteX10-21" fmla="*/ 0 w 2503715"/>
                  <a:gd name="connsiteY10-22" fmla="*/ 296751 h 919732"/>
                  <a:gd name="connsiteX11-23" fmla="*/ 1001343 w 2503715"/>
                  <a:gd name="connsiteY11-24" fmla="*/ 0 h 919732"/>
                  <a:gd name="connsiteX0-25" fmla="*/ 1001343 w 2503715"/>
                  <a:gd name="connsiteY0-26" fmla="*/ 0 h 919732"/>
                  <a:gd name="connsiteX1-27" fmla="*/ 2252163 w 2503715"/>
                  <a:gd name="connsiteY1-28" fmla="*/ 370939 h 919732"/>
                  <a:gd name="connsiteX2-29" fmla="*/ 2503715 w 2503715"/>
                  <a:gd name="connsiteY2-30" fmla="*/ 296751 h 919732"/>
                  <a:gd name="connsiteX3-31" fmla="*/ 2503715 w 2503715"/>
                  <a:gd name="connsiteY3-32" fmla="*/ 548302 h 919732"/>
                  <a:gd name="connsiteX4-33" fmla="*/ 1251858 w 2503715"/>
                  <a:gd name="connsiteY4-34" fmla="*/ 919732 h 919732"/>
                  <a:gd name="connsiteX5-35" fmla="*/ 1251858 w 2503715"/>
                  <a:gd name="connsiteY5-36" fmla="*/ 796763 h 919732"/>
                  <a:gd name="connsiteX6-37" fmla="*/ 1251857 w 2503715"/>
                  <a:gd name="connsiteY6-38" fmla="*/ 796763 h 919732"/>
                  <a:gd name="connsiteX7-39" fmla="*/ 1251857 w 2503715"/>
                  <a:gd name="connsiteY7-40" fmla="*/ 919732 h 919732"/>
                  <a:gd name="connsiteX8-41" fmla="*/ 0 w 2503715"/>
                  <a:gd name="connsiteY8-42" fmla="*/ 548302 h 919732"/>
                  <a:gd name="connsiteX9-43" fmla="*/ 0 w 2503715"/>
                  <a:gd name="connsiteY9-44" fmla="*/ 296751 h 919732"/>
                  <a:gd name="connsiteX10-45" fmla="*/ 1001343 w 2503715"/>
                  <a:gd name="connsiteY10-46" fmla="*/ 0 h 919732"/>
                  <a:gd name="connsiteX0-47" fmla="*/ 1001343 w 2503715"/>
                  <a:gd name="connsiteY0-48" fmla="*/ 0 h 919732"/>
                  <a:gd name="connsiteX1-49" fmla="*/ 2252163 w 2503715"/>
                  <a:gd name="connsiteY1-50" fmla="*/ 370939 h 919732"/>
                  <a:gd name="connsiteX2-51" fmla="*/ 2503715 w 2503715"/>
                  <a:gd name="connsiteY2-52" fmla="*/ 296751 h 919732"/>
                  <a:gd name="connsiteX3-53" fmla="*/ 2503715 w 2503715"/>
                  <a:gd name="connsiteY3-54" fmla="*/ 548302 h 919732"/>
                  <a:gd name="connsiteX4-55" fmla="*/ 1251858 w 2503715"/>
                  <a:gd name="connsiteY4-56" fmla="*/ 919732 h 919732"/>
                  <a:gd name="connsiteX5-57" fmla="*/ 1251858 w 2503715"/>
                  <a:gd name="connsiteY5-58" fmla="*/ 796763 h 919732"/>
                  <a:gd name="connsiteX6-59" fmla="*/ 1251857 w 2503715"/>
                  <a:gd name="connsiteY6-60" fmla="*/ 919732 h 919732"/>
                  <a:gd name="connsiteX7-61" fmla="*/ 0 w 2503715"/>
                  <a:gd name="connsiteY7-62" fmla="*/ 548302 h 919732"/>
                  <a:gd name="connsiteX8-63" fmla="*/ 0 w 2503715"/>
                  <a:gd name="connsiteY8-64" fmla="*/ 296751 h 919732"/>
                  <a:gd name="connsiteX9-65" fmla="*/ 1001343 w 2503715"/>
                  <a:gd name="connsiteY9-66" fmla="*/ 0 h 919732"/>
                  <a:gd name="connsiteX0-67" fmla="*/ 1001343 w 2503715"/>
                  <a:gd name="connsiteY0-68" fmla="*/ 0 h 919732"/>
                  <a:gd name="connsiteX1-69" fmla="*/ 2252163 w 2503715"/>
                  <a:gd name="connsiteY1-70" fmla="*/ 370939 h 919732"/>
                  <a:gd name="connsiteX2-71" fmla="*/ 2503715 w 2503715"/>
                  <a:gd name="connsiteY2-72" fmla="*/ 296751 h 919732"/>
                  <a:gd name="connsiteX3-73" fmla="*/ 2503715 w 2503715"/>
                  <a:gd name="connsiteY3-74" fmla="*/ 548302 h 919732"/>
                  <a:gd name="connsiteX4-75" fmla="*/ 1251858 w 2503715"/>
                  <a:gd name="connsiteY4-76" fmla="*/ 919732 h 919732"/>
                  <a:gd name="connsiteX5-77" fmla="*/ 1251857 w 2503715"/>
                  <a:gd name="connsiteY5-78" fmla="*/ 919732 h 919732"/>
                  <a:gd name="connsiteX6-79" fmla="*/ 0 w 2503715"/>
                  <a:gd name="connsiteY6-80" fmla="*/ 548302 h 919732"/>
                  <a:gd name="connsiteX7-81" fmla="*/ 0 w 2503715"/>
                  <a:gd name="connsiteY7-82" fmla="*/ 296751 h 919732"/>
                  <a:gd name="connsiteX8-83" fmla="*/ 1001343 w 2503715"/>
                  <a:gd name="connsiteY8-84" fmla="*/ 0 h 91973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2503715" h="919732">
                    <a:moveTo>
                      <a:pt x="1001343" y="0"/>
                    </a:moveTo>
                    <a:lnTo>
                      <a:pt x="2252163" y="370939"/>
                    </a:lnTo>
                    <a:lnTo>
                      <a:pt x="2503715" y="296751"/>
                    </a:lnTo>
                    <a:lnTo>
                      <a:pt x="2503715" y="548302"/>
                    </a:lnTo>
                    <a:lnTo>
                      <a:pt x="1251858" y="919732"/>
                    </a:lnTo>
                    <a:lnTo>
                      <a:pt x="1251857" y="919732"/>
                    </a:lnTo>
                    <a:lnTo>
                      <a:pt x="0" y="548302"/>
                    </a:lnTo>
                    <a:lnTo>
                      <a:pt x="0" y="296751"/>
                    </a:lnTo>
                    <a:lnTo>
                      <a:pt x="1001343" y="0"/>
                    </a:lnTo>
                    <a:close/>
                  </a:path>
                </a:pathLst>
              </a:custGeom>
              <a:solidFill>
                <a:srgbClr val="2F3F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en-US"/>
              </a:p>
            </p:txBody>
          </p:sp>
          <p:grpSp>
            <p:nvGrpSpPr>
              <p:cNvPr id="129" name="Group 9"/>
              <p:cNvGrpSpPr/>
              <p:nvPr/>
            </p:nvGrpSpPr>
            <p:grpSpPr>
              <a:xfrm>
                <a:off x="6228" y="8428"/>
                <a:ext cx="3943" cy="1448"/>
                <a:chOff x="3954873" y="5612017"/>
                <a:chExt cx="2503715" cy="919732"/>
              </a:xfrm>
            </p:grpSpPr>
            <p:sp>
              <p:nvSpPr>
                <p:cNvPr id="130" name="Freeform 134"/>
                <p:cNvSpPr/>
                <p:nvPr/>
              </p:nvSpPr>
              <p:spPr bwMode="auto">
                <a:xfrm>
                  <a:off x="5206731" y="5908768"/>
                  <a:ext cx="1251857" cy="622981"/>
                </a:xfrm>
                <a:custGeom>
                  <a:avLst/>
                  <a:gdLst>
                    <a:gd name="T0" fmla="*/ 0 w 2549"/>
                    <a:gd name="T1" fmla="*/ 756 h 1268"/>
                    <a:gd name="T2" fmla="*/ 2549 w 2549"/>
                    <a:gd name="T3" fmla="*/ 0 h 1268"/>
                    <a:gd name="T4" fmla="*/ 2549 w 2549"/>
                    <a:gd name="T5" fmla="*/ 512 h 1268"/>
                    <a:gd name="T6" fmla="*/ 0 w 2549"/>
                    <a:gd name="T7" fmla="*/ 1268 h 1268"/>
                    <a:gd name="T8" fmla="*/ 0 w 2549"/>
                    <a:gd name="T9" fmla="*/ 756 h 1268"/>
                  </a:gdLst>
                  <a:ahLst/>
                  <a:cxnLst>
                    <a:cxn ang="0">
                      <a:pos x="T0" y="T1"/>
                    </a:cxn>
                    <a:cxn ang="0">
                      <a:pos x="T2" y="T3"/>
                    </a:cxn>
                    <a:cxn ang="0">
                      <a:pos x="T4" y="T5"/>
                    </a:cxn>
                    <a:cxn ang="0">
                      <a:pos x="T6" y="T7"/>
                    </a:cxn>
                    <a:cxn ang="0">
                      <a:pos x="T8" y="T9"/>
                    </a:cxn>
                  </a:cxnLst>
                  <a:rect l="0" t="0" r="r" b="b"/>
                  <a:pathLst>
                    <a:path w="2549" h="1268">
                      <a:moveTo>
                        <a:pt x="0" y="756"/>
                      </a:moveTo>
                      <a:lnTo>
                        <a:pt x="2549" y="0"/>
                      </a:lnTo>
                      <a:lnTo>
                        <a:pt x="2549" y="512"/>
                      </a:lnTo>
                      <a:lnTo>
                        <a:pt x="0" y="1268"/>
                      </a:lnTo>
                      <a:lnTo>
                        <a:pt x="0" y="756"/>
                      </a:lnTo>
                      <a:close/>
                    </a:path>
                  </a:pathLst>
                </a:custGeom>
                <a:solidFill>
                  <a:srgbClr val="354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1" name="Freeform 135"/>
                <p:cNvSpPr/>
                <p:nvPr/>
              </p:nvSpPr>
              <p:spPr bwMode="auto">
                <a:xfrm>
                  <a:off x="3954873" y="5908768"/>
                  <a:ext cx="1251857" cy="622981"/>
                </a:xfrm>
                <a:custGeom>
                  <a:avLst/>
                  <a:gdLst>
                    <a:gd name="T0" fmla="*/ 2549 w 2549"/>
                    <a:gd name="T1" fmla="*/ 756 h 1268"/>
                    <a:gd name="T2" fmla="*/ 2549 w 2549"/>
                    <a:gd name="T3" fmla="*/ 1268 h 1268"/>
                    <a:gd name="T4" fmla="*/ 0 w 2549"/>
                    <a:gd name="T5" fmla="*/ 512 h 1268"/>
                    <a:gd name="T6" fmla="*/ 0 w 2549"/>
                    <a:gd name="T7" fmla="*/ 0 h 1268"/>
                    <a:gd name="T8" fmla="*/ 2549 w 2549"/>
                    <a:gd name="T9" fmla="*/ 756 h 1268"/>
                  </a:gdLst>
                  <a:ahLst/>
                  <a:cxnLst>
                    <a:cxn ang="0">
                      <a:pos x="T0" y="T1"/>
                    </a:cxn>
                    <a:cxn ang="0">
                      <a:pos x="T2" y="T3"/>
                    </a:cxn>
                    <a:cxn ang="0">
                      <a:pos x="T4" y="T5"/>
                    </a:cxn>
                    <a:cxn ang="0">
                      <a:pos x="T6" y="T7"/>
                    </a:cxn>
                    <a:cxn ang="0">
                      <a:pos x="T8" y="T9"/>
                    </a:cxn>
                  </a:cxnLst>
                  <a:rect l="0" t="0" r="r" b="b"/>
                  <a:pathLst>
                    <a:path w="2549" h="1268">
                      <a:moveTo>
                        <a:pt x="2549" y="756"/>
                      </a:moveTo>
                      <a:lnTo>
                        <a:pt x="2549" y="1268"/>
                      </a:lnTo>
                      <a:lnTo>
                        <a:pt x="0" y="512"/>
                      </a:lnTo>
                      <a:lnTo>
                        <a:pt x="0" y="0"/>
                      </a:lnTo>
                      <a:lnTo>
                        <a:pt x="2549" y="756"/>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2" name="Freeform 147"/>
                <p:cNvSpPr/>
                <p:nvPr/>
              </p:nvSpPr>
              <p:spPr bwMode="auto">
                <a:xfrm>
                  <a:off x="3954873" y="5612017"/>
                  <a:ext cx="2252163" cy="668181"/>
                </a:xfrm>
                <a:custGeom>
                  <a:avLst/>
                  <a:gdLst>
                    <a:gd name="T0" fmla="*/ 2039 w 4586"/>
                    <a:gd name="T1" fmla="*/ 0 h 1360"/>
                    <a:gd name="T2" fmla="*/ 4586 w 4586"/>
                    <a:gd name="T3" fmla="*/ 755 h 1360"/>
                    <a:gd name="T4" fmla="*/ 2549 w 4586"/>
                    <a:gd name="T5" fmla="*/ 1360 h 1360"/>
                    <a:gd name="T6" fmla="*/ 0 w 4586"/>
                    <a:gd name="T7" fmla="*/ 604 h 1360"/>
                    <a:gd name="T8" fmla="*/ 2039 w 4586"/>
                    <a:gd name="T9" fmla="*/ 0 h 1360"/>
                  </a:gdLst>
                  <a:ahLst/>
                  <a:cxnLst>
                    <a:cxn ang="0">
                      <a:pos x="T0" y="T1"/>
                    </a:cxn>
                    <a:cxn ang="0">
                      <a:pos x="T2" y="T3"/>
                    </a:cxn>
                    <a:cxn ang="0">
                      <a:pos x="T4" y="T5"/>
                    </a:cxn>
                    <a:cxn ang="0">
                      <a:pos x="T6" y="T7"/>
                    </a:cxn>
                    <a:cxn ang="0">
                      <a:pos x="T8" y="T9"/>
                    </a:cxn>
                  </a:cxnLst>
                  <a:rect l="0" t="0" r="r" b="b"/>
                  <a:pathLst>
                    <a:path w="4586" h="1360">
                      <a:moveTo>
                        <a:pt x="2039" y="0"/>
                      </a:moveTo>
                      <a:lnTo>
                        <a:pt x="4586" y="755"/>
                      </a:lnTo>
                      <a:lnTo>
                        <a:pt x="2549" y="1360"/>
                      </a:lnTo>
                      <a:lnTo>
                        <a:pt x="0" y="604"/>
                      </a:lnTo>
                      <a:lnTo>
                        <a:pt x="2039" y="0"/>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133" name="Group 84"/>
              <p:cNvGrpSpPr/>
              <p:nvPr/>
            </p:nvGrpSpPr>
            <p:grpSpPr>
              <a:xfrm>
                <a:off x="421" y="8316"/>
                <a:ext cx="5040" cy="1811"/>
                <a:chOff x="84484" y="4402271"/>
                <a:chExt cx="3200268" cy="1150050"/>
              </a:xfrm>
            </p:grpSpPr>
            <p:grpSp>
              <p:nvGrpSpPr>
                <p:cNvPr id="134" name="Group 85"/>
                <p:cNvGrpSpPr/>
                <p:nvPr/>
              </p:nvGrpSpPr>
              <p:grpSpPr>
                <a:xfrm>
                  <a:off x="84484" y="4402271"/>
                  <a:ext cx="3200268" cy="1150050"/>
                  <a:chOff x="401268" y="3798908"/>
                  <a:chExt cx="3269002" cy="1150050"/>
                </a:xfrm>
              </p:grpSpPr>
              <p:sp>
                <p:nvSpPr>
                  <p:cNvPr id="135" name="Rectangle 87"/>
                  <p:cNvSpPr/>
                  <p:nvPr/>
                </p:nvSpPr>
                <p:spPr>
                  <a:xfrm>
                    <a:off x="401268" y="3798908"/>
                    <a:ext cx="2640737" cy="563861"/>
                  </a:xfrm>
                  <a:prstGeom prst="rect">
                    <a:avLst/>
                  </a:prstGeom>
                </p:spPr>
                <p:txBody>
                  <a:bodyPr wrap="square" anchor="b">
                    <a:spAutoFit/>
                  </a:bodyPr>
                  <a:lstStyle/>
                  <a:p>
                    <a:pPr algn="r"/>
                    <a:r>
                      <a:rPr lang="zh-CN" altLang="en-US" b="1" cap="all">
                        <a:solidFill>
                          <a:schemeClr val="tx2"/>
                        </a:solidFill>
                      </a:rPr>
                      <a:t>动态监测</a:t>
                    </a:r>
                    <a:endParaRPr lang="zh-CN" altLang="en-US" b="1" cap="all">
                      <a:solidFill>
                        <a:schemeClr val="tx2"/>
                      </a:solidFill>
                    </a:endParaRPr>
                  </a:p>
                </p:txBody>
              </p:sp>
              <p:sp>
                <p:nvSpPr>
                  <p:cNvPr id="136" name="Rectangle 88"/>
                  <p:cNvSpPr/>
                  <p:nvPr/>
                </p:nvSpPr>
                <p:spPr>
                  <a:xfrm>
                    <a:off x="1028697" y="4216996"/>
                    <a:ext cx="2641573" cy="731962"/>
                  </a:xfrm>
                  <a:prstGeom prst="rect">
                    <a:avLst/>
                  </a:prstGeom>
                </p:spPr>
                <p:txBody>
                  <a:bodyPr wrap="square">
                    <a:spAutoFit/>
                  </a:bodyPr>
                  <a:lstStyle/>
                  <a:p>
                    <a:pPr algn="just">
                      <a:lnSpc>
                        <a:spcPts val="1400"/>
                      </a:lnSpc>
                    </a:pPr>
                    <a:r>
                      <a:rPr lang="da-DK" sz="1000">
                        <a:solidFill>
                          <a:schemeClr val="bg1">
                            <a:lumMod val="50000"/>
                          </a:schemeClr>
                        </a:solidFill>
                      </a:rPr>
                      <a:t>对于重大事件、发展情景变化监测、评估。</a:t>
                    </a:r>
                    <a:endParaRPr lang="da-DK" sz="1000">
                      <a:solidFill>
                        <a:schemeClr val="bg1">
                          <a:lumMod val="50000"/>
                        </a:schemeClr>
                      </a:solidFill>
                    </a:endParaRPr>
                  </a:p>
                </p:txBody>
              </p:sp>
            </p:grpSp>
            <p:sp>
              <p:nvSpPr>
                <p:cNvPr id="137" name="Oval 86"/>
                <p:cNvSpPr/>
                <p:nvPr/>
              </p:nvSpPr>
              <p:spPr>
                <a:xfrm>
                  <a:off x="2669694" y="4494748"/>
                  <a:ext cx="182880" cy="18288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8" name="Group 89"/>
              <p:cNvGrpSpPr/>
              <p:nvPr/>
            </p:nvGrpSpPr>
            <p:grpSpPr>
              <a:xfrm>
                <a:off x="421" y="2333"/>
                <a:ext cx="5328" cy="4662"/>
                <a:chOff x="-530090" y="1700302"/>
                <a:chExt cx="3382664" cy="2960418"/>
              </a:xfrm>
            </p:grpSpPr>
            <p:grpSp>
              <p:nvGrpSpPr>
                <p:cNvPr id="139" name="Group 90"/>
                <p:cNvGrpSpPr/>
                <p:nvPr/>
              </p:nvGrpSpPr>
              <p:grpSpPr>
                <a:xfrm>
                  <a:off x="-530090" y="1700302"/>
                  <a:ext cx="3200621" cy="2960418"/>
                  <a:chOff x="-226506" y="1096939"/>
                  <a:chExt cx="3269362" cy="2960418"/>
                </a:xfrm>
              </p:grpSpPr>
              <p:sp>
                <p:nvSpPr>
                  <p:cNvPr id="140" name="Rectangle 92"/>
                  <p:cNvSpPr/>
                  <p:nvPr/>
                </p:nvSpPr>
                <p:spPr>
                  <a:xfrm>
                    <a:off x="401268" y="2941279"/>
                    <a:ext cx="2640737" cy="563899"/>
                  </a:xfrm>
                  <a:prstGeom prst="rect">
                    <a:avLst/>
                  </a:prstGeom>
                </p:spPr>
                <p:txBody>
                  <a:bodyPr wrap="square" anchor="b">
                    <a:spAutoFit/>
                  </a:bodyPr>
                  <a:lstStyle/>
                  <a:p>
                    <a:pPr algn="r"/>
                    <a:r>
                      <a:rPr lang="zh-CN" altLang="en-US" b="1" cap="all">
                        <a:solidFill>
                          <a:schemeClr val="accent1"/>
                        </a:solidFill>
                      </a:rPr>
                      <a:t>反馈和修正</a:t>
                    </a:r>
                    <a:endParaRPr lang="zh-CN" altLang="en-US" b="1" cap="all">
                      <a:solidFill>
                        <a:schemeClr val="accent1"/>
                      </a:solidFill>
                    </a:endParaRPr>
                  </a:p>
                </p:txBody>
              </p:sp>
              <p:sp>
                <p:nvSpPr>
                  <p:cNvPr id="141" name="Rectangle 93"/>
                  <p:cNvSpPr/>
                  <p:nvPr/>
                </p:nvSpPr>
                <p:spPr>
                  <a:xfrm>
                    <a:off x="401267" y="3368039"/>
                    <a:ext cx="2640735" cy="689318"/>
                  </a:xfrm>
                  <a:prstGeom prst="rect">
                    <a:avLst/>
                  </a:prstGeom>
                </p:spPr>
                <p:txBody>
                  <a:bodyPr wrap="square">
                    <a:spAutoFit/>
                  </a:bodyPr>
                  <a:lstStyle/>
                  <a:p>
                    <a:pPr algn="just">
                      <a:lnSpc>
                        <a:spcPts val="1400"/>
                      </a:lnSpc>
                    </a:pPr>
                    <a:r>
                      <a:rPr lang="da-DK" sz="1000">
                        <a:solidFill>
                          <a:schemeClr val="bg1">
                            <a:lumMod val="50000"/>
                          </a:schemeClr>
                        </a:solidFill>
                      </a:rPr>
                      <a:t>采取完善规划实施机制，对规划实施工作进行反馈和修正。</a:t>
                    </a:r>
                    <a:endParaRPr lang="da-DK" sz="1000">
                      <a:solidFill>
                        <a:schemeClr val="bg1">
                          <a:lumMod val="50000"/>
                        </a:schemeClr>
                      </a:solidFill>
                    </a:endParaRPr>
                  </a:p>
                </p:txBody>
              </p:sp>
              <p:sp>
                <p:nvSpPr>
                  <p:cNvPr id="142" name="Rectangle 92"/>
                  <p:cNvSpPr/>
                  <p:nvPr/>
                </p:nvSpPr>
                <p:spPr>
                  <a:xfrm>
                    <a:off x="-226506" y="1096939"/>
                    <a:ext cx="3269362" cy="1304844"/>
                  </a:xfrm>
                  <a:prstGeom prst="rect">
                    <a:avLst/>
                  </a:prstGeom>
                </p:spPr>
                <p:txBody>
                  <a:bodyPr wrap="square" anchor="b">
                    <a:spAutoFit/>
                  </a:bodyPr>
                  <a:lstStyle/>
                  <a:p>
                    <a:pPr algn="r"/>
                    <a:r>
                      <a:rPr lang="zh-CN" altLang="en-US" sz="1600" b="1" cap="all">
                        <a:solidFill>
                          <a:srgbClr val="16A085"/>
                        </a:solidFill>
                      </a:rPr>
                      <a:t>解决发展中的突出问题、核心变量和发展出现的不协调、不充分问题</a:t>
                    </a:r>
                    <a:endParaRPr lang="zh-CN" altLang="en-US" sz="1600" b="1" cap="all">
                      <a:solidFill>
                        <a:srgbClr val="16A085"/>
                      </a:solidFill>
                    </a:endParaRPr>
                  </a:p>
                </p:txBody>
              </p:sp>
            </p:grpSp>
            <p:sp>
              <p:nvSpPr>
                <p:cNvPr id="143" name="Oval 91"/>
                <p:cNvSpPr/>
                <p:nvPr/>
              </p:nvSpPr>
              <p:spPr>
                <a:xfrm>
                  <a:off x="2669694" y="3672201"/>
                  <a:ext cx="182880" cy="182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4" name="Group 94"/>
              <p:cNvGrpSpPr/>
              <p:nvPr/>
            </p:nvGrpSpPr>
            <p:grpSpPr>
              <a:xfrm>
                <a:off x="10205" y="2237"/>
                <a:ext cx="10793" cy="4253"/>
                <a:chOff x="-98397" y="3531898"/>
                <a:chExt cx="6853804" cy="2700668"/>
              </a:xfrm>
            </p:grpSpPr>
            <p:grpSp>
              <p:nvGrpSpPr>
                <p:cNvPr id="145" name="Group 95"/>
                <p:cNvGrpSpPr/>
                <p:nvPr/>
              </p:nvGrpSpPr>
              <p:grpSpPr>
                <a:xfrm>
                  <a:off x="-17886" y="3531898"/>
                  <a:ext cx="6773293" cy="2700668"/>
                  <a:chOff x="296699" y="2928535"/>
                  <a:chExt cx="6918766" cy="2700668"/>
                </a:xfrm>
              </p:grpSpPr>
              <p:sp>
                <p:nvSpPr>
                  <p:cNvPr id="146" name="Rectangle 97"/>
                  <p:cNvSpPr/>
                  <p:nvPr/>
                </p:nvSpPr>
                <p:spPr>
                  <a:xfrm>
                    <a:off x="296699" y="3791193"/>
                    <a:ext cx="2744229" cy="563898"/>
                  </a:xfrm>
                  <a:prstGeom prst="rect">
                    <a:avLst/>
                  </a:prstGeom>
                </p:spPr>
                <p:txBody>
                  <a:bodyPr wrap="square" anchor="b">
                    <a:spAutoFit/>
                  </a:bodyPr>
                  <a:lstStyle/>
                  <a:p>
                    <a:r>
                      <a:rPr lang="zh-CN" altLang="da-DK" b="1" cap="all">
                        <a:solidFill>
                          <a:srgbClr val="AE3B2F"/>
                        </a:solidFill>
                      </a:rPr>
                      <a:t>及时维护</a:t>
                    </a:r>
                    <a:endParaRPr lang="zh-CN" altLang="da-DK" b="1" cap="all">
                      <a:solidFill>
                        <a:srgbClr val="AE3B2F"/>
                      </a:solidFill>
                    </a:endParaRPr>
                  </a:p>
                </p:txBody>
              </p:sp>
              <p:sp>
                <p:nvSpPr>
                  <p:cNvPr id="147" name="Rectangle 98"/>
                  <p:cNvSpPr/>
                  <p:nvPr/>
                </p:nvSpPr>
                <p:spPr>
                  <a:xfrm>
                    <a:off x="400358" y="4194849"/>
                    <a:ext cx="2640735" cy="689317"/>
                  </a:xfrm>
                  <a:prstGeom prst="rect">
                    <a:avLst/>
                  </a:prstGeom>
                </p:spPr>
                <p:txBody>
                  <a:bodyPr wrap="square">
                    <a:spAutoFit/>
                  </a:bodyPr>
                  <a:lstStyle/>
                  <a:p>
                    <a:pPr algn="just">
                      <a:lnSpc>
                        <a:spcPts val="1400"/>
                      </a:lnSpc>
                    </a:pPr>
                    <a:r>
                      <a:rPr lang="da-DK" sz="1000">
                        <a:solidFill>
                          <a:schemeClr val="bg1">
                            <a:lumMod val="50000"/>
                          </a:schemeClr>
                        </a:solidFill>
                      </a:rPr>
                      <a:t>通过动态调整实现对总体规划的维护。</a:t>
                    </a:r>
                    <a:endParaRPr lang="da-DK" sz="1000">
                      <a:solidFill>
                        <a:schemeClr val="bg1">
                          <a:lumMod val="50000"/>
                        </a:schemeClr>
                      </a:solidFill>
                    </a:endParaRPr>
                  </a:p>
                </p:txBody>
              </p:sp>
              <p:sp>
                <p:nvSpPr>
                  <p:cNvPr id="148" name="Rectangle 97"/>
                  <p:cNvSpPr/>
                  <p:nvPr/>
                </p:nvSpPr>
                <p:spPr>
                  <a:xfrm>
                    <a:off x="3685612" y="2928535"/>
                    <a:ext cx="3529853" cy="516258"/>
                  </a:xfrm>
                  <a:prstGeom prst="rect">
                    <a:avLst/>
                  </a:prstGeom>
                </p:spPr>
                <p:txBody>
                  <a:bodyPr wrap="square" anchor="b">
                    <a:spAutoFit/>
                  </a:bodyPr>
                  <a:lstStyle/>
                  <a:p>
                    <a:r>
                      <a:rPr lang="zh-CN" altLang="da-DK" sz="1600" b="1" cap="all">
                        <a:solidFill>
                          <a:srgbClr val="AE3B2F"/>
                        </a:solidFill>
                      </a:rPr>
                      <a:t>涉及总体规划强制内容</a:t>
                    </a:r>
                    <a:endParaRPr lang="zh-CN" altLang="da-DK" sz="1600" b="1" cap="all">
                      <a:solidFill>
                        <a:srgbClr val="AE3B2F"/>
                      </a:solidFill>
                    </a:endParaRPr>
                  </a:p>
                </p:txBody>
              </p:sp>
              <p:sp>
                <p:nvSpPr>
                  <p:cNvPr id="149" name="Rectangle 98"/>
                  <p:cNvSpPr/>
                  <p:nvPr/>
                </p:nvSpPr>
                <p:spPr>
                  <a:xfrm>
                    <a:off x="3822005" y="3390576"/>
                    <a:ext cx="3203419" cy="423038"/>
                  </a:xfrm>
                  <a:prstGeom prst="rect">
                    <a:avLst/>
                  </a:prstGeom>
                </p:spPr>
                <p:txBody>
                  <a:bodyPr wrap="square">
                    <a:spAutoFit/>
                  </a:bodyPr>
                  <a:lstStyle/>
                  <a:p>
                    <a:pPr algn="just">
                      <a:lnSpc>
                        <a:spcPts val="1400"/>
                      </a:lnSpc>
                    </a:pPr>
                    <a:r>
                      <a:rPr lang="da-DK" sz="1000">
                        <a:solidFill>
                          <a:schemeClr val="bg1">
                            <a:lumMod val="50000"/>
                          </a:schemeClr>
                        </a:solidFill>
                      </a:rPr>
                      <a:t>按照法定程序启动总体规划修改工作</a:t>
                    </a:r>
                    <a:endParaRPr lang="da-DK" sz="1000">
                      <a:solidFill>
                        <a:schemeClr val="bg1">
                          <a:lumMod val="50000"/>
                        </a:schemeClr>
                      </a:solidFill>
                    </a:endParaRPr>
                  </a:p>
                </p:txBody>
              </p:sp>
              <p:sp>
                <p:nvSpPr>
                  <p:cNvPr id="150" name="Rectangle 97"/>
                  <p:cNvSpPr/>
                  <p:nvPr/>
                </p:nvSpPr>
                <p:spPr>
                  <a:xfrm>
                    <a:off x="3748353" y="4191354"/>
                    <a:ext cx="3466203" cy="527308"/>
                  </a:xfrm>
                  <a:prstGeom prst="rect">
                    <a:avLst/>
                  </a:prstGeom>
                </p:spPr>
                <p:txBody>
                  <a:bodyPr wrap="square" anchor="b">
                    <a:spAutoFit/>
                  </a:bodyPr>
                  <a:lstStyle/>
                  <a:p>
                    <a:r>
                      <a:rPr lang="zh-CN" altLang="da-DK" sz="1600" b="1" cap="all">
                        <a:solidFill>
                          <a:srgbClr val="AE3B2F"/>
                        </a:solidFill>
                      </a:rPr>
                      <a:t>不涉及总体规划强制内容</a:t>
                    </a:r>
                    <a:endParaRPr lang="zh-CN" altLang="da-DK" sz="1600" b="1" cap="all">
                      <a:solidFill>
                        <a:srgbClr val="AE3B2F"/>
                      </a:solidFill>
                    </a:endParaRPr>
                  </a:p>
                </p:txBody>
              </p:sp>
              <p:sp>
                <p:nvSpPr>
                  <p:cNvPr id="151" name="Rectangle 98"/>
                  <p:cNvSpPr/>
                  <p:nvPr/>
                </p:nvSpPr>
                <p:spPr>
                  <a:xfrm>
                    <a:off x="3748353" y="4644100"/>
                    <a:ext cx="3277071" cy="985103"/>
                  </a:xfrm>
                  <a:prstGeom prst="rect">
                    <a:avLst/>
                  </a:prstGeom>
                </p:spPr>
                <p:txBody>
                  <a:bodyPr wrap="square">
                    <a:spAutoFit/>
                  </a:bodyPr>
                  <a:lstStyle/>
                  <a:p>
                    <a:pPr algn="just">
                      <a:lnSpc>
                        <a:spcPts val="1400"/>
                      </a:lnSpc>
                    </a:pPr>
                    <a:r>
                      <a:rPr lang="da-DK" sz="1000" dirty="0">
                        <a:solidFill>
                          <a:schemeClr val="bg1">
                            <a:lumMod val="50000"/>
                          </a:schemeClr>
                        </a:solidFill>
                      </a:rPr>
                      <a:t>启动总体规划动态维护程序，相关内容反馈至下一层次的空间规划和专项规划进行落实，实现的动态维护目标。</a:t>
                    </a:r>
                    <a:endParaRPr lang="da-DK" sz="1000" dirty="0">
                      <a:solidFill>
                        <a:schemeClr val="bg1">
                          <a:lumMod val="50000"/>
                        </a:schemeClr>
                      </a:solidFill>
                    </a:endParaRPr>
                  </a:p>
                </p:txBody>
              </p:sp>
            </p:grpSp>
            <p:sp>
              <p:nvSpPr>
                <p:cNvPr id="152" name="Oval 96"/>
                <p:cNvSpPr/>
                <p:nvPr/>
              </p:nvSpPr>
              <p:spPr>
                <a:xfrm>
                  <a:off x="-98397" y="4494748"/>
                  <a:ext cx="182880" cy="182880"/>
                </a:xfrm>
                <a:prstGeom prst="ellipse">
                  <a:avLst/>
                </a:prstGeom>
                <a:solidFill>
                  <a:srgbClr val="AE3B2F"/>
                </a:solidFill>
                <a:ln>
                  <a:solidFill>
                    <a:srgbClr val="AE3B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3" name="Rectangle 102"/>
              <p:cNvSpPr/>
              <p:nvPr/>
            </p:nvSpPr>
            <p:spPr>
              <a:xfrm>
                <a:off x="14521" y="7789"/>
                <a:ext cx="4071" cy="888"/>
              </a:xfrm>
              <a:prstGeom prst="rect">
                <a:avLst/>
              </a:prstGeom>
            </p:spPr>
            <p:txBody>
              <a:bodyPr wrap="square" anchor="b">
                <a:spAutoFit/>
              </a:bodyPr>
              <a:lstStyle/>
              <a:p>
                <a:r>
                  <a:rPr lang="zh-CN" altLang="da-DK" b="1" cap="all">
                    <a:solidFill>
                      <a:srgbClr val="BA7609"/>
                    </a:solidFill>
                  </a:rPr>
                  <a:t>定期评估</a:t>
                </a:r>
                <a:endParaRPr lang="zh-CN" altLang="da-DK" b="1" cap="all">
                  <a:solidFill>
                    <a:srgbClr val="BA7609"/>
                  </a:solidFill>
                </a:endParaRPr>
              </a:p>
            </p:txBody>
          </p:sp>
          <p:sp>
            <p:nvSpPr>
              <p:cNvPr id="154" name="Oval 101"/>
              <p:cNvSpPr/>
              <p:nvPr/>
            </p:nvSpPr>
            <p:spPr>
              <a:xfrm>
                <a:off x="14233" y="7885"/>
                <a:ext cx="288" cy="288"/>
              </a:xfrm>
              <a:prstGeom prst="ellipse">
                <a:avLst/>
              </a:prstGeom>
              <a:solidFill>
                <a:srgbClr val="BA7609"/>
              </a:solidFill>
              <a:ln>
                <a:solidFill>
                  <a:srgbClr val="BA76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5" name="Graphic 109" descr="Trophy"/>
              <p:cNvPicPr>
                <a:picLocks noChangeAspect="1"/>
              </p:cNvPicPr>
              <p:nvPr/>
            </p:nvPicPr>
            <p:blipFill>
              <a:blip r:embed="rId21" cstate="print">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6885" y="3280"/>
                <a:ext cx="1440" cy="1440"/>
              </a:xfrm>
              <a:prstGeom prst="rect">
                <a:avLst/>
              </a:prstGeom>
              <a:scene3d>
                <a:camera prst="perspectiveHeroicExtremeLeftFacing" fov="1200000">
                  <a:rot lat="20861417" lon="3001956" rev="0"/>
                </a:camera>
                <a:lightRig rig="threePt" dir="t"/>
              </a:scene3d>
              <a:sp3d/>
            </p:spPr>
          </p:pic>
          <p:cxnSp>
            <p:nvCxnSpPr>
              <p:cNvPr id="156" name="Connector: Elbow 13"/>
              <p:cNvCxnSpPr/>
              <p:nvPr/>
            </p:nvCxnSpPr>
            <p:spPr>
              <a:xfrm rot="16200000" flipH="1">
                <a:off x="5965" y="5219"/>
                <a:ext cx="2166" cy="289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7" name="Straight Arrow Connector 15"/>
              <p:cNvCxnSpPr>
                <a:stCxn id="137" idx="6"/>
              </p:cNvCxnSpPr>
              <p:nvPr/>
            </p:nvCxnSpPr>
            <p:spPr>
              <a:xfrm flipV="1">
                <a:off x="4780" y="8602"/>
                <a:ext cx="2080" cy="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58" name="Connector: Elbow 119"/>
              <p:cNvCxnSpPr>
                <a:stCxn id="152" idx="2"/>
              </p:cNvCxnSpPr>
              <p:nvPr/>
            </p:nvCxnSpPr>
            <p:spPr>
              <a:xfrm rot="10800000" flipV="1">
                <a:off x="9181" y="3898"/>
                <a:ext cx="1024" cy="1055"/>
              </a:xfrm>
              <a:prstGeom prst="bentConnector2">
                <a:avLst/>
              </a:prstGeom>
              <a:ln>
                <a:solidFill>
                  <a:srgbClr val="AE3B2F"/>
                </a:solidFill>
                <a:tailEnd type="triangle"/>
              </a:ln>
            </p:spPr>
            <p:style>
              <a:lnRef idx="1">
                <a:schemeClr val="accent1"/>
              </a:lnRef>
              <a:fillRef idx="0">
                <a:schemeClr val="accent1"/>
              </a:fillRef>
              <a:effectRef idx="0">
                <a:schemeClr val="accent1"/>
              </a:effectRef>
              <a:fontRef idx="minor">
                <a:schemeClr val="tx1"/>
              </a:fontRef>
            </p:style>
          </p:cxnSp>
          <p:sp>
            <p:nvSpPr>
              <p:cNvPr id="159" name="Rectangle 121"/>
              <p:cNvSpPr/>
              <p:nvPr/>
            </p:nvSpPr>
            <p:spPr>
              <a:xfrm>
                <a:off x="6869" y="7947"/>
                <a:ext cx="2384" cy="2089"/>
              </a:xfrm>
              <a:prstGeom prst="rect">
                <a:avLst/>
              </a:prstGeom>
              <a:noFill/>
              <a:ln>
                <a:noFill/>
              </a:ln>
              <a:scene3d>
                <a:camera prst="isometricOffAxis2Top">
                  <a:rot lat="19152448" lon="4046762" rev="17191319"/>
                </a:camera>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a:solidFill>
                      <a:schemeClr val="lt1"/>
                    </a:solidFill>
                  </a:rPr>
                  <a:t>01</a:t>
                </a:r>
                <a:endParaRPr lang="en-US" sz="5400">
                  <a:solidFill>
                    <a:schemeClr val="lt1"/>
                  </a:solidFill>
                </a:endParaRPr>
              </a:p>
            </p:txBody>
          </p:sp>
          <p:sp>
            <p:nvSpPr>
              <p:cNvPr id="160" name="Rectangle 123"/>
              <p:cNvSpPr/>
              <p:nvPr/>
            </p:nvSpPr>
            <p:spPr>
              <a:xfrm>
                <a:off x="8365" y="7001"/>
                <a:ext cx="2384" cy="2089"/>
              </a:xfrm>
              <a:prstGeom prst="rect">
                <a:avLst/>
              </a:prstGeom>
              <a:noFill/>
              <a:ln>
                <a:noFill/>
              </a:ln>
              <a:scene3d>
                <a:camera prst="isometricOffAxis2Top">
                  <a:rot lat="19152448" lon="4046762" rev="17191319"/>
                </a:camera>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a:solidFill>
                      <a:schemeClr val="lt1"/>
                    </a:solidFill>
                  </a:rPr>
                  <a:t>02</a:t>
                </a:r>
                <a:endParaRPr lang="en-US" sz="5400">
                  <a:solidFill>
                    <a:schemeClr val="lt1"/>
                  </a:solidFill>
                </a:endParaRPr>
              </a:p>
            </p:txBody>
          </p:sp>
          <p:sp>
            <p:nvSpPr>
              <p:cNvPr id="161" name="Rectangle 125"/>
              <p:cNvSpPr/>
              <p:nvPr/>
            </p:nvSpPr>
            <p:spPr>
              <a:xfrm>
                <a:off x="8748" y="5317"/>
                <a:ext cx="2384" cy="2089"/>
              </a:xfrm>
              <a:prstGeom prst="rect">
                <a:avLst/>
              </a:prstGeom>
              <a:noFill/>
              <a:ln>
                <a:noFill/>
              </a:ln>
              <a:scene3d>
                <a:camera prst="isometricOffAxis1Top">
                  <a:rot lat="19285750" lon="17520000" rev="4410664"/>
                </a:camera>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a:solidFill>
                      <a:schemeClr val="lt1"/>
                    </a:solidFill>
                  </a:rPr>
                  <a:t>03</a:t>
                </a:r>
                <a:endParaRPr lang="en-US" sz="5400">
                  <a:solidFill>
                    <a:schemeClr val="lt1"/>
                  </a:solidFill>
                </a:endParaRPr>
              </a:p>
            </p:txBody>
          </p:sp>
          <p:sp>
            <p:nvSpPr>
              <p:cNvPr id="162" name="Rectangle 126"/>
              <p:cNvSpPr/>
              <p:nvPr/>
            </p:nvSpPr>
            <p:spPr>
              <a:xfrm>
                <a:off x="7223" y="4460"/>
                <a:ext cx="2384" cy="2089"/>
              </a:xfrm>
              <a:prstGeom prst="rect">
                <a:avLst/>
              </a:prstGeom>
              <a:noFill/>
              <a:ln>
                <a:noFill/>
              </a:ln>
              <a:scene3d>
                <a:camera prst="isometricOffAxis1Top">
                  <a:rot lat="19285750" lon="17520000" rev="4410664"/>
                </a:camera>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a:solidFill>
                      <a:schemeClr val="lt1"/>
                    </a:solidFill>
                  </a:rPr>
                  <a:t>04</a:t>
                </a:r>
                <a:endParaRPr lang="en-US" sz="5400">
                  <a:solidFill>
                    <a:schemeClr val="lt1"/>
                  </a:solidFill>
                </a:endParaRPr>
              </a:p>
            </p:txBody>
          </p:sp>
          <p:cxnSp>
            <p:nvCxnSpPr>
              <p:cNvPr id="163" name="Connector: Elbow 13"/>
              <p:cNvCxnSpPr/>
              <p:nvPr/>
            </p:nvCxnSpPr>
            <p:spPr>
              <a:xfrm rot="5400000" flipH="1">
                <a:off x="11630" y="5153"/>
                <a:ext cx="1980" cy="3506"/>
              </a:xfrm>
              <a:prstGeom prst="bentConnector2">
                <a:avLst/>
              </a:prstGeom>
              <a:ln>
                <a:solidFill>
                  <a:srgbClr val="BA7609"/>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64" name="肘形连接符 163"/>
            <p:cNvCxnSpPr/>
            <p:nvPr/>
          </p:nvCxnSpPr>
          <p:spPr>
            <a:xfrm flipH="1">
              <a:off x="12772" y="3750"/>
              <a:ext cx="1814" cy="1077"/>
            </a:xfrm>
            <a:prstGeom prst="bentConnector3">
              <a:avLst>
                <a:gd name="adj1" fmla="val 50028"/>
              </a:avLst>
            </a:prstGeom>
            <a:ln w="19050">
              <a:solidFill>
                <a:srgbClr val="AE3B2F"/>
              </a:solidFill>
            </a:ln>
          </p:spPr>
          <p:style>
            <a:lnRef idx="1">
              <a:schemeClr val="accent1"/>
            </a:lnRef>
            <a:fillRef idx="0">
              <a:schemeClr val="accent1"/>
            </a:fillRef>
            <a:effectRef idx="0">
              <a:schemeClr val="accent1"/>
            </a:effectRef>
            <a:fontRef idx="minor">
              <a:schemeClr val="tx1"/>
            </a:fontRef>
          </p:style>
        </p:cxnSp>
        <p:cxnSp>
          <p:nvCxnSpPr>
            <p:cNvPr id="165" name="肘形连接符 164"/>
            <p:cNvCxnSpPr/>
            <p:nvPr/>
          </p:nvCxnSpPr>
          <p:spPr>
            <a:xfrm>
              <a:off x="12772" y="4827"/>
              <a:ext cx="1814" cy="907"/>
            </a:xfrm>
            <a:prstGeom prst="bentConnector3">
              <a:avLst>
                <a:gd name="adj1" fmla="val 50028"/>
              </a:avLst>
            </a:prstGeom>
            <a:ln w="19050">
              <a:solidFill>
                <a:srgbClr val="AE3B2F"/>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a:off x="11917" y="4827"/>
              <a:ext cx="1704" cy="0"/>
            </a:xfrm>
            <a:prstGeom prst="line">
              <a:avLst/>
            </a:prstGeom>
            <a:ln w="19050">
              <a:solidFill>
                <a:srgbClr val="AE3B2F"/>
              </a:solidFill>
            </a:ln>
          </p:spPr>
          <p:style>
            <a:lnRef idx="1">
              <a:schemeClr val="accent1"/>
            </a:lnRef>
            <a:fillRef idx="0">
              <a:schemeClr val="accent1"/>
            </a:fillRef>
            <a:effectRef idx="0">
              <a:schemeClr val="accent1"/>
            </a:effectRef>
            <a:fontRef idx="minor">
              <a:schemeClr val="tx1"/>
            </a:fontRef>
          </p:style>
        </p:cxnSp>
      </p:grpSp>
      <p:sp>
        <p:nvSpPr>
          <p:cNvPr id="167" name="矩形 166"/>
          <p:cNvSpPr/>
          <p:nvPr/>
        </p:nvSpPr>
        <p:spPr>
          <a:xfrm>
            <a:off x="495300" y="2214245"/>
            <a:ext cx="9700260" cy="534035"/>
          </a:xfrm>
          <a:prstGeom prst="rect">
            <a:avLst/>
          </a:prstGeom>
          <a:solidFill>
            <a:schemeClr val="accent6">
              <a:lumMod val="75000"/>
            </a:schemeClr>
          </a:solidFill>
        </p:spPr>
        <p:txBody>
          <a:bodyPr wrap="square" anchor="ctr" anchorCtr="0">
            <a:noAutofit/>
          </a:bodyPr>
          <a:lstStyle/>
          <a:p>
            <a:pPr algn="ctr"/>
            <a:r>
              <a:rPr lang="zh-CN" b="1" dirty="0">
                <a:solidFill>
                  <a:schemeClr val="bg1"/>
                </a:solidFill>
                <a:latin typeface="微软雅黑" panose="020B0503020204020204" charset="-122"/>
                <a:ea typeface="微软雅黑" panose="020B0503020204020204" charset="-122"/>
              </a:rPr>
              <a:t>规</a:t>
            </a:r>
            <a:r>
              <a:rPr lang="en-US" altLang="zh-CN" b="1" dirty="0">
                <a:solidFill>
                  <a:schemeClr val="bg1"/>
                </a:solidFill>
                <a:latin typeface="微软雅黑" panose="020B0503020204020204" charset="-122"/>
                <a:ea typeface="微软雅黑" panose="020B0503020204020204" charset="-122"/>
              </a:rPr>
              <a:t> </a:t>
            </a:r>
            <a:r>
              <a:rPr lang="zh-CN" b="1" dirty="0">
                <a:solidFill>
                  <a:schemeClr val="bg1"/>
                </a:solidFill>
                <a:latin typeface="微软雅黑" panose="020B0503020204020204" charset="-122"/>
                <a:ea typeface="微软雅黑" panose="020B0503020204020204" charset="-122"/>
              </a:rPr>
              <a:t>划</a:t>
            </a:r>
            <a:r>
              <a:rPr lang="en-US" altLang="zh-CN" b="1" dirty="0">
                <a:solidFill>
                  <a:schemeClr val="bg1"/>
                </a:solidFill>
                <a:latin typeface="微软雅黑" panose="020B0503020204020204" charset="-122"/>
                <a:ea typeface="微软雅黑" panose="020B0503020204020204" charset="-122"/>
              </a:rPr>
              <a:t> </a:t>
            </a:r>
            <a:r>
              <a:rPr lang="zh-CN" b="1" dirty="0">
                <a:solidFill>
                  <a:schemeClr val="bg1"/>
                </a:solidFill>
                <a:latin typeface="微软雅黑" panose="020B0503020204020204" charset="-122"/>
                <a:ea typeface="微软雅黑" panose="020B0503020204020204" charset="-122"/>
              </a:rPr>
              <a:t>传</a:t>
            </a:r>
            <a:r>
              <a:rPr lang="en-US" altLang="zh-CN" b="1" dirty="0">
                <a:solidFill>
                  <a:schemeClr val="bg1"/>
                </a:solidFill>
                <a:latin typeface="微软雅黑" panose="020B0503020204020204" charset="-122"/>
                <a:ea typeface="微软雅黑" panose="020B0503020204020204" charset="-122"/>
              </a:rPr>
              <a:t> </a:t>
            </a:r>
            <a:r>
              <a:rPr lang="zh-CN" b="1" dirty="0">
                <a:solidFill>
                  <a:schemeClr val="bg1"/>
                </a:solidFill>
                <a:latin typeface="微软雅黑" panose="020B0503020204020204" charset="-122"/>
                <a:ea typeface="微软雅黑" panose="020B0503020204020204" charset="-122"/>
              </a:rPr>
              <a:t>导</a:t>
            </a:r>
            <a:endParaRPr lang="zh-CN" b="1" dirty="0">
              <a:solidFill>
                <a:schemeClr val="bg1"/>
              </a:solidFill>
              <a:latin typeface="微软雅黑" panose="020B0503020204020204" charset="-122"/>
              <a:ea typeface="微软雅黑" panose="020B0503020204020204" charset="-122"/>
            </a:endParaRPr>
          </a:p>
        </p:txBody>
      </p:sp>
      <p:grpSp>
        <p:nvGrpSpPr>
          <p:cNvPr id="168" name="组合 167"/>
          <p:cNvGrpSpPr/>
          <p:nvPr>
            <p:custDataLst>
              <p:tags r:id="rId23"/>
            </p:custDataLst>
          </p:nvPr>
        </p:nvGrpSpPr>
        <p:grpSpPr>
          <a:xfrm>
            <a:off x="847725" y="2712799"/>
            <a:ext cx="9187815" cy="3252982"/>
            <a:chOff x="2253" y="3901"/>
            <a:chExt cx="14939" cy="5501"/>
          </a:xfrm>
        </p:grpSpPr>
        <p:grpSp>
          <p:nvGrpSpPr>
            <p:cNvPr id="169" name="组合 168"/>
            <p:cNvGrpSpPr/>
            <p:nvPr/>
          </p:nvGrpSpPr>
          <p:grpSpPr>
            <a:xfrm>
              <a:off x="2253" y="4329"/>
              <a:ext cx="6426" cy="4709"/>
              <a:chOff x="1354" y="4181"/>
              <a:chExt cx="8322" cy="6097"/>
            </a:xfrm>
          </p:grpSpPr>
          <p:cxnSp>
            <p:nvCxnSpPr>
              <p:cNvPr id="170" name="直接连接符 169"/>
              <p:cNvCxnSpPr/>
              <p:nvPr>
                <p:custDataLst>
                  <p:tags r:id="rId24"/>
                </p:custDataLst>
              </p:nvPr>
            </p:nvCxnSpPr>
            <p:spPr>
              <a:xfrm>
                <a:off x="5031" y="4772"/>
                <a:ext cx="722" cy="308"/>
              </a:xfrm>
              <a:prstGeom prst="line">
                <a:avLst/>
              </a:prstGeom>
              <a:ln w="28575">
                <a:solidFill>
                  <a:srgbClr val="0070C0"/>
                </a:solidFill>
              </a:ln>
            </p:spPr>
            <p:style>
              <a:lnRef idx="1">
                <a:srgbClr val="1F74AD"/>
              </a:lnRef>
              <a:fillRef idx="0">
                <a:srgbClr val="1F74AD"/>
              </a:fillRef>
              <a:effectRef idx="0">
                <a:srgbClr val="1F74AD"/>
              </a:effectRef>
              <a:fontRef idx="minor">
                <a:srgbClr val="000000"/>
              </a:fontRef>
            </p:style>
          </p:cxnSp>
          <p:cxnSp>
            <p:nvCxnSpPr>
              <p:cNvPr id="171" name="直接连接符 170"/>
              <p:cNvCxnSpPr/>
              <p:nvPr>
                <p:custDataLst>
                  <p:tags r:id="rId25"/>
                </p:custDataLst>
              </p:nvPr>
            </p:nvCxnSpPr>
            <p:spPr>
              <a:xfrm flipV="1">
                <a:off x="5031" y="8959"/>
                <a:ext cx="722" cy="308"/>
              </a:xfrm>
              <a:prstGeom prst="line">
                <a:avLst/>
              </a:prstGeom>
              <a:ln w="28575">
                <a:solidFill>
                  <a:srgbClr val="00B050"/>
                </a:solidFill>
              </a:ln>
            </p:spPr>
            <p:style>
              <a:lnRef idx="1">
                <a:srgbClr val="1F74AD"/>
              </a:lnRef>
              <a:fillRef idx="0">
                <a:srgbClr val="1F74AD"/>
              </a:fillRef>
              <a:effectRef idx="0">
                <a:srgbClr val="1F74AD"/>
              </a:effectRef>
              <a:fontRef idx="minor">
                <a:srgbClr val="000000"/>
              </a:fontRef>
            </p:style>
          </p:cxnSp>
          <p:sp>
            <p:nvSpPr>
              <p:cNvPr id="172" name="任意多边形: 形状 60"/>
              <p:cNvSpPr/>
              <p:nvPr>
                <p:custDataLst>
                  <p:tags r:id="rId26"/>
                </p:custDataLst>
              </p:nvPr>
            </p:nvSpPr>
            <p:spPr>
              <a:xfrm flipV="1">
                <a:off x="5470" y="7241"/>
                <a:ext cx="4206" cy="2185"/>
              </a:xfrm>
              <a:custGeom>
                <a:avLst/>
                <a:gdLst>
                  <a:gd name="connsiteX0" fmla="*/ 1210343 w 2975908"/>
                  <a:gd name="connsiteY0" fmla="*/ 1387170 h 1387170"/>
                  <a:gd name="connsiteX1" fmla="*/ 1464808 w 2975908"/>
                  <a:gd name="connsiteY1" fmla="*/ 1387170 h 1387170"/>
                  <a:gd name="connsiteX2" fmla="*/ 2162077 w 2975908"/>
                  <a:gd name="connsiteY2" fmla="*/ 1387170 h 1387170"/>
                  <a:gd name="connsiteX3" fmla="*/ 2164273 w 2975908"/>
                  <a:gd name="connsiteY3" fmla="*/ 1387170 h 1387170"/>
                  <a:gd name="connsiteX4" fmla="*/ 2334283 w 2975908"/>
                  <a:gd name="connsiteY4" fmla="*/ 1387170 h 1387170"/>
                  <a:gd name="connsiteX5" fmla="*/ 2480053 w 2975908"/>
                  <a:gd name="connsiteY5" fmla="*/ 1387170 h 1387170"/>
                  <a:gd name="connsiteX6" fmla="*/ 2601588 w 2975908"/>
                  <a:gd name="connsiteY6" fmla="*/ 1387170 h 1387170"/>
                  <a:gd name="connsiteX7" fmla="*/ 2701093 w 2975908"/>
                  <a:gd name="connsiteY7" fmla="*/ 1387170 h 1387170"/>
                  <a:gd name="connsiteX8" fmla="*/ 2780771 w 2975908"/>
                  <a:gd name="connsiteY8" fmla="*/ 1387170 h 1387170"/>
                  <a:gd name="connsiteX9" fmla="*/ 2842824 w 2975908"/>
                  <a:gd name="connsiteY9" fmla="*/ 1387170 h 1387170"/>
                  <a:gd name="connsiteX10" fmla="*/ 2889455 w 2975908"/>
                  <a:gd name="connsiteY10" fmla="*/ 1387170 h 1387170"/>
                  <a:gd name="connsiteX11" fmla="*/ 2945266 w 2975908"/>
                  <a:gd name="connsiteY11" fmla="*/ 1387170 h 1387170"/>
                  <a:gd name="connsiteX12" fmla="*/ 2965828 w 2975908"/>
                  <a:gd name="connsiteY12" fmla="*/ 1387170 h 1387170"/>
                  <a:gd name="connsiteX13" fmla="*/ 2968765 w 2975908"/>
                  <a:gd name="connsiteY13" fmla="*/ 1387170 h 1387170"/>
                  <a:gd name="connsiteX14" fmla="*/ 2975908 w 2975908"/>
                  <a:gd name="connsiteY14" fmla="*/ 1387170 h 1387170"/>
                  <a:gd name="connsiteX15" fmla="*/ 2164273 w 2975908"/>
                  <a:gd name="connsiteY15" fmla="*/ 698546 h 1387170"/>
                  <a:gd name="connsiteX16" fmla="*/ 2164273 w 2975908"/>
                  <a:gd name="connsiteY16" fmla="*/ 1177148 h 1387170"/>
                  <a:gd name="connsiteX17" fmla="*/ 1597433 w 2975908"/>
                  <a:gd name="connsiteY17" fmla="*/ 1177148 h 1387170"/>
                  <a:gd name="connsiteX18" fmla="*/ 1597433 w 2975908"/>
                  <a:gd name="connsiteY18" fmla="*/ 1175015 h 1387170"/>
                  <a:gd name="connsiteX19" fmla="*/ 1582677 w 2975908"/>
                  <a:gd name="connsiteY19" fmla="*/ 1175015 h 1387170"/>
                  <a:gd name="connsiteX20" fmla="*/ 1464808 w 2975908"/>
                  <a:gd name="connsiteY20" fmla="*/ 1175015 h 1387170"/>
                  <a:gd name="connsiteX21" fmla="*/ 1259279 w 2975908"/>
                  <a:gd name="connsiteY21" fmla="*/ 1175015 h 1387170"/>
                  <a:gd name="connsiteX22" fmla="*/ 1210343 w 2975908"/>
                  <a:gd name="connsiteY22" fmla="*/ 1129320 h 1387170"/>
                  <a:gd name="connsiteX23" fmla="*/ 1210343 w 2975908"/>
                  <a:gd name="connsiteY23" fmla="*/ 388408 h 1387170"/>
                  <a:gd name="connsiteX24" fmla="*/ 998288 w 2975908"/>
                  <a:gd name="connsiteY24" fmla="*/ 176252 h 1387170"/>
                  <a:gd name="connsiteX25" fmla="*/ 541555 w 2975908"/>
                  <a:gd name="connsiteY25" fmla="*/ 176252 h 1387170"/>
                  <a:gd name="connsiteX26" fmla="*/ 280565 w 2975908"/>
                  <a:gd name="connsiteY26" fmla="*/ 0 h 1387170"/>
                  <a:gd name="connsiteX27" fmla="*/ 0 w 2975908"/>
                  <a:gd name="connsiteY27" fmla="*/ 283962 h 1387170"/>
                  <a:gd name="connsiteX28" fmla="*/ 280565 w 2975908"/>
                  <a:gd name="connsiteY28" fmla="*/ 564660 h 1387170"/>
                  <a:gd name="connsiteX29" fmla="*/ 541555 w 2975908"/>
                  <a:gd name="connsiteY29" fmla="*/ 388408 h 1387170"/>
                  <a:gd name="connsiteX30" fmla="*/ 926516 w 2975908"/>
                  <a:gd name="connsiteY30" fmla="*/ 388408 h 1387170"/>
                  <a:gd name="connsiteX31" fmla="*/ 998288 w 2975908"/>
                  <a:gd name="connsiteY31" fmla="*/ 460214 h 1387170"/>
                  <a:gd name="connsiteX32" fmla="*/ 998288 w 2975908"/>
                  <a:gd name="connsiteY32" fmla="*/ 1175015 h 1387170"/>
                  <a:gd name="connsiteX33" fmla="*/ 1210343 w 2975908"/>
                  <a:gd name="connsiteY33" fmla="*/ 1387170 h 138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75908" h="1387170">
                    <a:moveTo>
                      <a:pt x="1210343" y="1387170"/>
                    </a:moveTo>
                    <a:cubicBezTo>
                      <a:pt x="1464808" y="1387170"/>
                      <a:pt x="1464808" y="1387170"/>
                      <a:pt x="1464808" y="1387170"/>
                    </a:cubicBezTo>
                    <a:cubicBezTo>
                      <a:pt x="1746800" y="1387170"/>
                      <a:pt x="1975918" y="1387170"/>
                      <a:pt x="2162077" y="1387170"/>
                    </a:cubicBezTo>
                    <a:lnTo>
                      <a:pt x="2164273" y="1387170"/>
                    </a:lnTo>
                    <a:lnTo>
                      <a:pt x="2334283" y="1387170"/>
                    </a:lnTo>
                    <a:lnTo>
                      <a:pt x="2480053" y="1387170"/>
                    </a:lnTo>
                    <a:lnTo>
                      <a:pt x="2601588" y="1387170"/>
                    </a:lnTo>
                    <a:lnTo>
                      <a:pt x="2701093" y="1387170"/>
                    </a:lnTo>
                    <a:lnTo>
                      <a:pt x="2780771" y="1387170"/>
                    </a:lnTo>
                    <a:lnTo>
                      <a:pt x="2842824" y="1387170"/>
                    </a:lnTo>
                    <a:lnTo>
                      <a:pt x="2889455" y="1387170"/>
                    </a:lnTo>
                    <a:lnTo>
                      <a:pt x="2945266" y="1387170"/>
                    </a:lnTo>
                    <a:lnTo>
                      <a:pt x="2965828" y="1387170"/>
                    </a:lnTo>
                    <a:lnTo>
                      <a:pt x="2968765" y="1387170"/>
                    </a:lnTo>
                    <a:lnTo>
                      <a:pt x="2975908" y="1387170"/>
                    </a:lnTo>
                    <a:lnTo>
                      <a:pt x="2164273" y="698546"/>
                    </a:lnTo>
                    <a:lnTo>
                      <a:pt x="2164273" y="1177148"/>
                    </a:lnTo>
                    <a:lnTo>
                      <a:pt x="1597433" y="1177148"/>
                    </a:lnTo>
                    <a:lnTo>
                      <a:pt x="1597433" y="1175015"/>
                    </a:lnTo>
                    <a:lnTo>
                      <a:pt x="1582677" y="1175015"/>
                    </a:lnTo>
                    <a:cubicBezTo>
                      <a:pt x="1464808" y="1175015"/>
                      <a:pt x="1464808" y="1175015"/>
                      <a:pt x="1464808" y="1175015"/>
                    </a:cubicBezTo>
                    <a:cubicBezTo>
                      <a:pt x="1259279" y="1175015"/>
                      <a:pt x="1259279" y="1175015"/>
                      <a:pt x="1259279" y="1175015"/>
                    </a:cubicBezTo>
                    <a:cubicBezTo>
                      <a:pt x="1233179" y="1175015"/>
                      <a:pt x="1210343" y="1155431"/>
                      <a:pt x="1210343" y="1129320"/>
                    </a:cubicBezTo>
                    <a:cubicBezTo>
                      <a:pt x="1210343" y="388408"/>
                      <a:pt x="1210343" y="388408"/>
                      <a:pt x="1210343" y="388408"/>
                    </a:cubicBezTo>
                    <a:cubicBezTo>
                      <a:pt x="1210343" y="270906"/>
                      <a:pt x="1115734" y="176252"/>
                      <a:pt x="998288" y="176252"/>
                    </a:cubicBezTo>
                    <a:cubicBezTo>
                      <a:pt x="541555" y="176252"/>
                      <a:pt x="541555" y="176252"/>
                      <a:pt x="541555" y="176252"/>
                    </a:cubicBezTo>
                    <a:cubicBezTo>
                      <a:pt x="502407" y="75070"/>
                      <a:pt x="401273" y="0"/>
                      <a:pt x="280565" y="0"/>
                    </a:cubicBezTo>
                    <a:cubicBezTo>
                      <a:pt x="127233" y="0"/>
                      <a:pt x="0" y="127293"/>
                      <a:pt x="0" y="283962"/>
                    </a:cubicBezTo>
                    <a:cubicBezTo>
                      <a:pt x="0" y="437367"/>
                      <a:pt x="127233" y="564660"/>
                      <a:pt x="280565" y="564660"/>
                    </a:cubicBezTo>
                    <a:cubicBezTo>
                      <a:pt x="401273" y="564660"/>
                      <a:pt x="502407" y="492853"/>
                      <a:pt x="541555" y="388408"/>
                    </a:cubicBezTo>
                    <a:cubicBezTo>
                      <a:pt x="926516" y="388408"/>
                      <a:pt x="926516" y="388408"/>
                      <a:pt x="926516" y="388408"/>
                    </a:cubicBezTo>
                    <a:cubicBezTo>
                      <a:pt x="965664" y="388408"/>
                      <a:pt x="998288" y="421047"/>
                      <a:pt x="998288" y="460214"/>
                    </a:cubicBezTo>
                    <a:cubicBezTo>
                      <a:pt x="998288" y="1175015"/>
                      <a:pt x="998288" y="1175015"/>
                      <a:pt x="998288" y="1175015"/>
                    </a:cubicBezTo>
                    <a:cubicBezTo>
                      <a:pt x="998288" y="1292516"/>
                      <a:pt x="1092897" y="1387170"/>
                      <a:pt x="1210343" y="1387170"/>
                    </a:cubicBezTo>
                    <a:close/>
                  </a:path>
                </a:pathLst>
              </a:custGeom>
              <a:gradFill>
                <a:gsLst>
                  <a:gs pos="0">
                    <a:srgbClr val="14CD68"/>
                  </a:gs>
                  <a:gs pos="100000">
                    <a:srgbClr val="0B6E38"/>
                  </a:gs>
                </a:gsLst>
                <a:lin scaled="0"/>
              </a:gra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73" name="任意多边形: 形状 59"/>
              <p:cNvSpPr/>
              <p:nvPr>
                <p:custDataLst>
                  <p:tags r:id="rId27"/>
                </p:custDataLst>
              </p:nvPr>
            </p:nvSpPr>
            <p:spPr>
              <a:xfrm>
                <a:off x="5470" y="4641"/>
                <a:ext cx="4205" cy="2187"/>
              </a:xfrm>
              <a:custGeom>
                <a:avLst/>
                <a:gdLst>
                  <a:gd name="connsiteX0" fmla="*/ 280565 w 2975908"/>
                  <a:gd name="connsiteY0" fmla="*/ 0 h 1388948"/>
                  <a:gd name="connsiteX1" fmla="*/ 541555 w 2975908"/>
                  <a:gd name="connsiteY1" fmla="*/ 176252 h 1388948"/>
                  <a:gd name="connsiteX2" fmla="*/ 998288 w 2975908"/>
                  <a:gd name="connsiteY2" fmla="*/ 176252 h 1388948"/>
                  <a:gd name="connsiteX3" fmla="*/ 1210343 w 2975908"/>
                  <a:gd name="connsiteY3" fmla="*/ 388408 h 1388948"/>
                  <a:gd name="connsiteX4" fmla="*/ 1210343 w 2975908"/>
                  <a:gd name="connsiteY4" fmla="*/ 1129320 h 1388948"/>
                  <a:gd name="connsiteX5" fmla="*/ 1259279 w 2975908"/>
                  <a:gd name="connsiteY5" fmla="*/ 1175015 h 1388948"/>
                  <a:gd name="connsiteX6" fmla="*/ 1464808 w 2975908"/>
                  <a:gd name="connsiteY6" fmla="*/ 1175015 h 1388948"/>
                  <a:gd name="connsiteX7" fmla="*/ 1582677 w 2975908"/>
                  <a:gd name="connsiteY7" fmla="*/ 1175015 h 1388948"/>
                  <a:gd name="connsiteX8" fmla="*/ 1597433 w 2975908"/>
                  <a:gd name="connsiteY8" fmla="*/ 1175015 h 1388948"/>
                  <a:gd name="connsiteX9" fmla="*/ 1597433 w 2975908"/>
                  <a:gd name="connsiteY9" fmla="*/ 1177148 h 1388948"/>
                  <a:gd name="connsiteX10" fmla="*/ 2164273 w 2975908"/>
                  <a:gd name="connsiteY10" fmla="*/ 1177148 h 1388948"/>
                  <a:gd name="connsiteX11" fmla="*/ 2164273 w 2975908"/>
                  <a:gd name="connsiteY11" fmla="*/ 700324 h 1388948"/>
                  <a:gd name="connsiteX12" fmla="*/ 2726274 w 2975908"/>
                  <a:gd name="connsiteY12" fmla="*/ 1177148 h 1388948"/>
                  <a:gd name="connsiteX13" fmla="*/ 2728055 w 2975908"/>
                  <a:gd name="connsiteY13" fmla="*/ 1177148 h 1388948"/>
                  <a:gd name="connsiteX14" fmla="*/ 2790850 w 2975908"/>
                  <a:gd name="connsiteY14" fmla="*/ 1231937 h 1388948"/>
                  <a:gd name="connsiteX15" fmla="*/ 2975908 w 2975908"/>
                  <a:gd name="connsiteY15" fmla="*/ 1388948 h 1388948"/>
                  <a:gd name="connsiteX16" fmla="*/ 2164273 w 2975908"/>
                  <a:gd name="connsiteY16" fmla="*/ 1388948 h 1388948"/>
                  <a:gd name="connsiteX17" fmla="*/ 2164273 w 2975908"/>
                  <a:gd name="connsiteY17" fmla="*/ 1387170 h 1388948"/>
                  <a:gd name="connsiteX18" fmla="*/ 2162077 w 2975908"/>
                  <a:gd name="connsiteY18" fmla="*/ 1387170 h 1388948"/>
                  <a:gd name="connsiteX19" fmla="*/ 1464808 w 2975908"/>
                  <a:gd name="connsiteY19" fmla="*/ 1387170 h 1388948"/>
                  <a:gd name="connsiteX20" fmla="*/ 1210343 w 2975908"/>
                  <a:gd name="connsiteY20" fmla="*/ 1387170 h 1388948"/>
                  <a:gd name="connsiteX21" fmla="*/ 998288 w 2975908"/>
                  <a:gd name="connsiteY21" fmla="*/ 1175015 h 1388948"/>
                  <a:gd name="connsiteX22" fmla="*/ 998288 w 2975908"/>
                  <a:gd name="connsiteY22" fmla="*/ 460214 h 1388948"/>
                  <a:gd name="connsiteX23" fmla="*/ 926516 w 2975908"/>
                  <a:gd name="connsiteY23" fmla="*/ 388408 h 1388948"/>
                  <a:gd name="connsiteX24" fmla="*/ 541555 w 2975908"/>
                  <a:gd name="connsiteY24" fmla="*/ 388408 h 1388948"/>
                  <a:gd name="connsiteX25" fmla="*/ 280565 w 2975908"/>
                  <a:gd name="connsiteY25" fmla="*/ 564660 h 1388948"/>
                  <a:gd name="connsiteX26" fmla="*/ 0 w 2975908"/>
                  <a:gd name="connsiteY26" fmla="*/ 283962 h 1388948"/>
                  <a:gd name="connsiteX27" fmla="*/ 280565 w 2975908"/>
                  <a:gd name="connsiteY27" fmla="*/ 0 h 1388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975908" h="1388948">
                    <a:moveTo>
                      <a:pt x="280565" y="0"/>
                    </a:moveTo>
                    <a:cubicBezTo>
                      <a:pt x="401273" y="0"/>
                      <a:pt x="502407" y="75070"/>
                      <a:pt x="541555" y="176252"/>
                    </a:cubicBezTo>
                    <a:cubicBezTo>
                      <a:pt x="541555" y="176252"/>
                      <a:pt x="541555" y="176252"/>
                      <a:pt x="998288" y="176252"/>
                    </a:cubicBezTo>
                    <a:cubicBezTo>
                      <a:pt x="1115734" y="176252"/>
                      <a:pt x="1210343" y="270906"/>
                      <a:pt x="1210343" y="388408"/>
                    </a:cubicBezTo>
                    <a:cubicBezTo>
                      <a:pt x="1210343" y="388408"/>
                      <a:pt x="1210343" y="388408"/>
                      <a:pt x="1210343" y="1129320"/>
                    </a:cubicBezTo>
                    <a:cubicBezTo>
                      <a:pt x="1210343" y="1155431"/>
                      <a:pt x="1233179" y="1175015"/>
                      <a:pt x="1259279" y="1175015"/>
                    </a:cubicBezTo>
                    <a:cubicBezTo>
                      <a:pt x="1259279" y="1175015"/>
                      <a:pt x="1259279" y="1175015"/>
                      <a:pt x="1464808" y="1175015"/>
                    </a:cubicBezTo>
                    <a:cubicBezTo>
                      <a:pt x="1464808" y="1175015"/>
                      <a:pt x="1464808" y="1175015"/>
                      <a:pt x="1582677" y="1175015"/>
                    </a:cubicBezTo>
                    <a:lnTo>
                      <a:pt x="1597433" y="1175015"/>
                    </a:lnTo>
                    <a:lnTo>
                      <a:pt x="1597433" y="1177148"/>
                    </a:lnTo>
                    <a:lnTo>
                      <a:pt x="2164273" y="1177148"/>
                    </a:lnTo>
                    <a:lnTo>
                      <a:pt x="2164273" y="700324"/>
                    </a:lnTo>
                    <a:lnTo>
                      <a:pt x="2726274" y="1177148"/>
                    </a:lnTo>
                    <a:lnTo>
                      <a:pt x="2728055" y="1177148"/>
                    </a:lnTo>
                    <a:lnTo>
                      <a:pt x="2790850" y="1231937"/>
                    </a:lnTo>
                    <a:lnTo>
                      <a:pt x="2975908" y="1388948"/>
                    </a:lnTo>
                    <a:lnTo>
                      <a:pt x="2164273" y="1388948"/>
                    </a:lnTo>
                    <a:lnTo>
                      <a:pt x="2164273" y="1387170"/>
                    </a:lnTo>
                    <a:lnTo>
                      <a:pt x="2162077" y="1387170"/>
                    </a:lnTo>
                    <a:cubicBezTo>
                      <a:pt x="1975918" y="1387170"/>
                      <a:pt x="1746800" y="1387170"/>
                      <a:pt x="1464808" y="1387170"/>
                    </a:cubicBezTo>
                    <a:cubicBezTo>
                      <a:pt x="1464808" y="1387170"/>
                      <a:pt x="1464808" y="1387170"/>
                      <a:pt x="1210343" y="1387170"/>
                    </a:cubicBezTo>
                    <a:cubicBezTo>
                      <a:pt x="1092897" y="1387170"/>
                      <a:pt x="998288" y="1292516"/>
                      <a:pt x="998288" y="1175015"/>
                    </a:cubicBezTo>
                    <a:cubicBezTo>
                      <a:pt x="998288" y="1175015"/>
                      <a:pt x="998288" y="1175015"/>
                      <a:pt x="998288" y="460214"/>
                    </a:cubicBezTo>
                    <a:cubicBezTo>
                      <a:pt x="998288" y="421047"/>
                      <a:pt x="965664" y="388408"/>
                      <a:pt x="926516" y="388408"/>
                    </a:cubicBezTo>
                    <a:cubicBezTo>
                      <a:pt x="926516" y="388408"/>
                      <a:pt x="926516" y="388408"/>
                      <a:pt x="541555" y="388408"/>
                    </a:cubicBezTo>
                    <a:cubicBezTo>
                      <a:pt x="502407" y="492853"/>
                      <a:pt x="401273" y="564660"/>
                      <a:pt x="280565" y="564660"/>
                    </a:cubicBezTo>
                    <a:cubicBezTo>
                      <a:pt x="127233" y="564660"/>
                      <a:pt x="0" y="437367"/>
                      <a:pt x="0" y="283962"/>
                    </a:cubicBezTo>
                    <a:cubicBezTo>
                      <a:pt x="0" y="127293"/>
                      <a:pt x="127233" y="0"/>
                      <a:pt x="280565" y="0"/>
                    </a:cubicBezTo>
                    <a:close/>
                  </a:path>
                </a:pathLst>
              </a:custGeom>
              <a:gradFill>
                <a:gsLst>
                  <a:gs pos="0">
                    <a:srgbClr val="007BD3"/>
                  </a:gs>
                  <a:gs pos="100000">
                    <a:srgbClr val="034373"/>
                  </a:gs>
                </a:gsLst>
                <a:lin scaled="0"/>
              </a:gra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zh-CN" altLang="en-US">
                  <a:latin typeface="微软雅黑" panose="020B0503020204020204" charset="-122"/>
                  <a:ea typeface="微软雅黑" panose="020B0503020204020204" charset="-122"/>
                </a:endParaRPr>
              </a:p>
            </p:txBody>
          </p:sp>
          <p:cxnSp>
            <p:nvCxnSpPr>
              <p:cNvPr id="174" name="直接连接符 173"/>
              <p:cNvCxnSpPr/>
              <p:nvPr>
                <p:custDataLst>
                  <p:tags r:id="rId28"/>
                </p:custDataLst>
              </p:nvPr>
            </p:nvCxnSpPr>
            <p:spPr>
              <a:xfrm>
                <a:off x="2094" y="4779"/>
                <a:ext cx="2965" cy="0"/>
              </a:xfrm>
              <a:prstGeom prst="line">
                <a:avLst/>
              </a:prstGeom>
              <a:ln w="28575">
                <a:solidFill>
                  <a:srgbClr val="0070C0"/>
                </a:solidFill>
              </a:ln>
            </p:spPr>
            <p:style>
              <a:lnRef idx="1">
                <a:srgbClr val="1F74AD"/>
              </a:lnRef>
              <a:fillRef idx="0">
                <a:srgbClr val="1F74AD"/>
              </a:fillRef>
              <a:effectRef idx="0">
                <a:srgbClr val="1F74AD"/>
              </a:effectRef>
              <a:fontRef idx="minor">
                <a:srgbClr val="000000"/>
              </a:fontRef>
            </p:style>
          </p:cxnSp>
          <p:sp>
            <p:nvSpPr>
              <p:cNvPr id="175" name="椭圆 174"/>
              <p:cNvSpPr/>
              <p:nvPr>
                <p:custDataLst>
                  <p:tags r:id="rId29"/>
                </p:custDataLst>
              </p:nvPr>
            </p:nvSpPr>
            <p:spPr>
              <a:xfrm>
                <a:off x="1885" y="4659"/>
                <a:ext cx="239" cy="239"/>
              </a:xfrm>
              <a:prstGeom prst="ellipse">
                <a:avLst/>
              </a:prstGeom>
              <a:solidFill>
                <a:srgbClr val="0070C0"/>
              </a:solidFill>
              <a:ln>
                <a:solidFill>
                  <a:srgbClr val="0070C0"/>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76" name="文本框 175"/>
              <p:cNvSpPr txBox="1"/>
              <p:nvPr>
                <p:custDataLst>
                  <p:tags r:id="rId30"/>
                </p:custDataLst>
              </p:nvPr>
            </p:nvSpPr>
            <p:spPr>
              <a:xfrm>
                <a:off x="2140" y="4822"/>
                <a:ext cx="3035" cy="851"/>
              </a:xfrm>
              <a:prstGeom prst="rect">
                <a:avLst/>
              </a:prstGeom>
              <a:noFill/>
            </p:spPr>
            <p:txBody>
              <a:bodyPr wrap="square" lIns="90000" tIns="0" rIns="90000" bIns="468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nSpc>
                    <a:spcPct val="120000"/>
                  </a:lnSpc>
                </a:pPr>
                <a:r>
                  <a:rPr lang="zh-CN" altLang="en-US" sz="1100" spc="150" dirty="0">
                    <a:latin typeface="微软雅黑" panose="020B0503020204020204" charset="-122"/>
                    <a:ea typeface="微软雅黑" panose="020B0503020204020204" charset="-122"/>
                  </a:rPr>
                  <a:t>各层级总体规划之间的协调与分解落实。</a:t>
                </a:r>
                <a:endParaRPr lang="zh-CN" altLang="en-US" sz="1100" spc="150" dirty="0">
                  <a:latin typeface="微软雅黑" panose="020B0503020204020204" charset="-122"/>
                  <a:ea typeface="微软雅黑" panose="020B0503020204020204" charset="-122"/>
                </a:endParaRPr>
              </a:p>
            </p:txBody>
          </p:sp>
          <p:cxnSp>
            <p:nvCxnSpPr>
              <p:cNvPr id="177" name="直接连接符 176"/>
              <p:cNvCxnSpPr/>
              <p:nvPr>
                <p:custDataLst>
                  <p:tags r:id="rId31"/>
                </p:custDataLst>
              </p:nvPr>
            </p:nvCxnSpPr>
            <p:spPr>
              <a:xfrm>
                <a:off x="2094" y="9259"/>
                <a:ext cx="2965" cy="0"/>
              </a:xfrm>
              <a:prstGeom prst="line">
                <a:avLst/>
              </a:prstGeom>
              <a:ln w="28575">
                <a:solidFill>
                  <a:srgbClr val="00B050"/>
                </a:solidFill>
              </a:ln>
            </p:spPr>
            <p:style>
              <a:lnRef idx="1">
                <a:srgbClr val="1F74AD"/>
              </a:lnRef>
              <a:fillRef idx="0">
                <a:srgbClr val="1F74AD"/>
              </a:fillRef>
              <a:effectRef idx="0">
                <a:srgbClr val="1F74AD"/>
              </a:effectRef>
              <a:fontRef idx="minor">
                <a:srgbClr val="000000"/>
              </a:fontRef>
            </p:style>
          </p:cxnSp>
          <p:sp>
            <p:nvSpPr>
              <p:cNvPr id="178" name="椭圆 177"/>
              <p:cNvSpPr/>
              <p:nvPr>
                <p:custDataLst>
                  <p:tags r:id="rId32"/>
                </p:custDataLst>
              </p:nvPr>
            </p:nvSpPr>
            <p:spPr>
              <a:xfrm flipV="1">
                <a:off x="1885" y="9139"/>
                <a:ext cx="239" cy="239"/>
              </a:xfrm>
              <a:prstGeom prst="ellipse">
                <a:avLst/>
              </a:prstGeom>
              <a:solidFill>
                <a:srgbClr val="00B050"/>
              </a:solidFill>
              <a:ln>
                <a:solidFill>
                  <a:srgbClr val="00B050"/>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79" name="文本框 178"/>
              <p:cNvSpPr txBox="1"/>
              <p:nvPr>
                <p:custDataLst>
                  <p:tags r:id="rId33"/>
                </p:custDataLst>
              </p:nvPr>
            </p:nvSpPr>
            <p:spPr>
              <a:xfrm>
                <a:off x="2140" y="8643"/>
                <a:ext cx="2791" cy="587"/>
              </a:xfrm>
              <a:prstGeom prst="rect">
                <a:avLst/>
              </a:prstGeom>
              <a:noFill/>
            </p:spPr>
            <p:txBody>
              <a:bodyPr wrap="square" lIns="90000" tIns="46800" rIns="90000" bIns="0" anchor="b" anchorCtr="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nSpc>
                    <a:spcPct val="130000"/>
                  </a:lnSpc>
                </a:pPr>
                <a:r>
                  <a:rPr lang="zh-CN" altLang="en-US" sz="1400" b="1" spc="300" dirty="0">
                    <a:latin typeface="微软雅黑" panose="020B0503020204020204" charset="-122"/>
                    <a:ea typeface="微软雅黑" panose="020B0503020204020204" charset="-122"/>
                    <a:cs typeface="+mn-ea"/>
                  </a:rPr>
                  <a:t>实施层面</a:t>
                </a:r>
                <a:endParaRPr lang="zh-CN" altLang="en-US" sz="1400" b="1" spc="300" dirty="0">
                  <a:latin typeface="微软雅黑" panose="020B0503020204020204" charset="-122"/>
                  <a:ea typeface="微软雅黑" panose="020B0503020204020204" charset="-122"/>
                  <a:cs typeface="+mn-ea"/>
                </a:endParaRPr>
              </a:p>
            </p:txBody>
          </p:sp>
          <p:sp>
            <p:nvSpPr>
              <p:cNvPr id="180" name="文本框 179"/>
              <p:cNvSpPr txBox="1"/>
              <p:nvPr>
                <p:custDataLst>
                  <p:tags r:id="rId34"/>
                </p:custDataLst>
              </p:nvPr>
            </p:nvSpPr>
            <p:spPr>
              <a:xfrm>
                <a:off x="2140" y="9300"/>
                <a:ext cx="3036" cy="978"/>
              </a:xfrm>
              <a:prstGeom prst="rect">
                <a:avLst/>
              </a:prstGeom>
              <a:noFill/>
            </p:spPr>
            <p:txBody>
              <a:bodyPr wrap="square" lIns="90000" tIns="0" rIns="90000" bIns="468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nSpc>
                    <a:spcPct val="120000"/>
                  </a:lnSpc>
                </a:pPr>
                <a:r>
                  <a:rPr lang="zh-CN" altLang="en-US" sz="1100" spc="150" dirty="0">
                    <a:latin typeface="微软雅黑" panose="020B0503020204020204" charset="-122"/>
                    <a:ea typeface="微软雅黑" panose="020B0503020204020204" charset="-122"/>
                  </a:rPr>
                  <a:t>总体规划与详细规划之间的分解落实与约束。</a:t>
                </a:r>
                <a:endParaRPr lang="zh-CN" altLang="en-US" sz="1100" spc="150" dirty="0">
                  <a:latin typeface="微软雅黑" panose="020B0503020204020204" charset="-122"/>
                  <a:ea typeface="微软雅黑" panose="020B0503020204020204" charset="-122"/>
                </a:endParaRPr>
              </a:p>
            </p:txBody>
          </p:sp>
          <p:cxnSp>
            <p:nvCxnSpPr>
              <p:cNvPr id="181" name="直接连接符 180"/>
              <p:cNvCxnSpPr/>
              <p:nvPr>
                <p:custDataLst>
                  <p:tags r:id="rId35"/>
                </p:custDataLst>
              </p:nvPr>
            </p:nvCxnSpPr>
            <p:spPr>
              <a:xfrm>
                <a:off x="1434" y="7030"/>
                <a:ext cx="3630" cy="0"/>
              </a:xfrm>
              <a:prstGeom prst="line">
                <a:avLst/>
              </a:prstGeom>
              <a:ln w="28575">
                <a:solidFill>
                  <a:srgbClr val="FF0000"/>
                </a:solidFill>
              </a:ln>
            </p:spPr>
            <p:style>
              <a:lnRef idx="1">
                <a:srgbClr val="1F74AD"/>
              </a:lnRef>
              <a:fillRef idx="0">
                <a:srgbClr val="1F74AD"/>
              </a:fillRef>
              <a:effectRef idx="0">
                <a:srgbClr val="1F74AD"/>
              </a:effectRef>
              <a:fontRef idx="minor">
                <a:srgbClr val="000000"/>
              </a:fontRef>
            </p:style>
          </p:cxnSp>
          <p:sp>
            <p:nvSpPr>
              <p:cNvPr id="182" name="椭圆 181"/>
              <p:cNvSpPr/>
              <p:nvPr>
                <p:custDataLst>
                  <p:tags r:id="rId36"/>
                </p:custDataLst>
              </p:nvPr>
            </p:nvSpPr>
            <p:spPr>
              <a:xfrm>
                <a:off x="1354" y="6910"/>
                <a:ext cx="239" cy="239"/>
              </a:xfrm>
              <a:prstGeom prst="ellipse">
                <a:avLst/>
              </a:prstGeom>
              <a:solidFill>
                <a:srgbClr val="FF0000"/>
              </a:solidFill>
              <a:ln>
                <a:solidFill>
                  <a:srgbClr val="FF0000"/>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83" name="文本框 182"/>
              <p:cNvSpPr txBox="1"/>
              <p:nvPr>
                <p:custDataLst>
                  <p:tags r:id="rId37"/>
                </p:custDataLst>
              </p:nvPr>
            </p:nvSpPr>
            <p:spPr>
              <a:xfrm>
                <a:off x="1617" y="6444"/>
                <a:ext cx="3418" cy="587"/>
              </a:xfrm>
              <a:prstGeom prst="rect">
                <a:avLst/>
              </a:prstGeom>
              <a:noFill/>
            </p:spPr>
            <p:txBody>
              <a:bodyPr wrap="square" lIns="90000" tIns="46800" rIns="90000" bIns="0" anchor="b" anchorCtr="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nSpc>
                    <a:spcPct val="130000"/>
                  </a:lnSpc>
                </a:pPr>
                <a:r>
                  <a:rPr lang="zh-CN" altLang="en-US" sz="1400" b="1" spc="300" dirty="0">
                    <a:latin typeface="微软雅黑" panose="020B0503020204020204" charset="-122"/>
                    <a:ea typeface="微软雅黑" panose="020B0503020204020204" charset="-122"/>
                    <a:cs typeface="+mn-ea"/>
                  </a:rPr>
                  <a:t>横向层面</a:t>
                </a:r>
                <a:endParaRPr lang="zh-CN" altLang="en-US" sz="1400" b="1" spc="300" dirty="0">
                  <a:latin typeface="微软雅黑" panose="020B0503020204020204" charset="-122"/>
                  <a:ea typeface="微软雅黑" panose="020B0503020204020204" charset="-122"/>
                  <a:cs typeface="+mn-ea"/>
                </a:endParaRPr>
              </a:p>
            </p:txBody>
          </p:sp>
          <p:sp>
            <p:nvSpPr>
              <p:cNvPr id="184" name="文本框 183"/>
              <p:cNvSpPr txBox="1"/>
              <p:nvPr>
                <p:custDataLst>
                  <p:tags r:id="rId38"/>
                </p:custDataLst>
              </p:nvPr>
            </p:nvSpPr>
            <p:spPr>
              <a:xfrm>
                <a:off x="1608" y="7080"/>
                <a:ext cx="2893" cy="761"/>
              </a:xfrm>
              <a:prstGeom prst="rect">
                <a:avLst/>
              </a:prstGeom>
              <a:noFill/>
            </p:spPr>
            <p:txBody>
              <a:bodyPr wrap="square" lIns="90000" tIns="0" rIns="90000" bIns="468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nSpc>
                    <a:spcPct val="120000"/>
                  </a:lnSpc>
                </a:pPr>
                <a:r>
                  <a:rPr lang="zh-CN" altLang="en-US" sz="1100" spc="150" dirty="0">
                    <a:latin typeface="微软雅黑" panose="020B0503020204020204" charset="-122"/>
                    <a:ea typeface="微软雅黑" panose="020B0503020204020204" charset="-122"/>
                  </a:rPr>
                  <a:t>总体规划对相关规划、计划的约束和核对。</a:t>
                </a:r>
                <a:endParaRPr lang="zh-CN" altLang="en-US" sz="1100" spc="150" dirty="0">
                  <a:latin typeface="微软雅黑" panose="020B0503020204020204" charset="-122"/>
                  <a:ea typeface="微软雅黑" panose="020B0503020204020204" charset="-122"/>
                </a:endParaRPr>
              </a:p>
            </p:txBody>
          </p:sp>
          <p:sp>
            <p:nvSpPr>
              <p:cNvPr id="185" name="文本框 184"/>
              <p:cNvSpPr txBox="1"/>
              <p:nvPr>
                <p:custDataLst>
                  <p:tags r:id="rId39"/>
                </p:custDataLst>
              </p:nvPr>
            </p:nvSpPr>
            <p:spPr>
              <a:xfrm>
                <a:off x="2140" y="4181"/>
                <a:ext cx="2804" cy="587"/>
              </a:xfrm>
              <a:prstGeom prst="rect">
                <a:avLst/>
              </a:prstGeom>
              <a:noFill/>
            </p:spPr>
            <p:txBody>
              <a:bodyPr wrap="square" lIns="90000" tIns="46800" rIns="90000" bIns="0" anchor="b" anchorCtr="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nSpc>
                    <a:spcPct val="130000"/>
                  </a:lnSpc>
                </a:pPr>
                <a:r>
                  <a:rPr lang="zh-CN" altLang="en-US" sz="1400" b="1" spc="300" dirty="0">
                    <a:latin typeface="微软雅黑" panose="020B0503020204020204" charset="-122"/>
                    <a:ea typeface="微软雅黑" panose="020B0503020204020204" charset="-122"/>
                    <a:cs typeface="+mn-ea"/>
                  </a:rPr>
                  <a:t>纵向层面</a:t>
                </a:r>
                <a:endParaRPr lang="zh-CN" altLang="en-US" sz="1400" b="1" spc="300" dirty="0">
                  <a:latin typeface="微软雅黑" panose="020B0503020204020204" charset="-122"/>
                  <a:ea typeface="微软雅黑" panose="020B0503020204020204" charset="-122"/>
                  <a:cs typeface="+mn-ea"/>
                </a:endParaRPr>
              </a:p>
            </p:txBody>
          </p:sp>
          <p:sp>
            <p:nvSpPr>
              <p:cNvPr id="186" name="任意多边形: 形状 61"/>
              <p:cNvSpPr/>
              <p:nvPr>
                <p:custDataLst>
                  <p:tags r:id="rId40"/>
                </p:custDataLst>
              </p:nvPr>
            </p:nvSpPr>
            <p:spPr>
              <a:xfrm>
                <a:off x="5070" y="6559"/>
                <a:ext cx="4606" cy="955"/>
              </a:xfrm>
              <a:custGeom>
                <a:avLst/>
                <a:gdLst>
                  <a:gd name="connsiteX0" fmla="*/ 303360 w 3351287"/>
                  <a:gd name="connsiteY0" fmla="*/ 0 h 606720"/>
                  <a:gd name="connsiteX1" fmla="*/ 582881 w 3351287"/>
                  <a:gd name="connsiteY1" fmla="*/ 185279 h 606720"/>
                  <a:gd name="connsiteX2" fmla="*/ 585844 w 3351287"/>
                  <a:gd name="connsiteY2" fmla="*/ 199955 h 606720"/>
                  <a:gd name="connsiteX3" fmla="*/ 2890344 w 3351287"/>
                  <a:gd name="connsiteY3" fmla="*/ 199955 h 606720"/>
                  <a:gd name="connsiteX4" fmla="*/ 2890344 w 3351287"/>
                  <a:gd name="connsiteY4" fmla="*/ 201246 h 606720"/>
                  <a:gd name="connsiteX5" fmla="*/ 3231975 w 3351287"/>
                  <a:gd name="connsiteY5" fmla="*/ 201246 h 606720"/>
                  <a:gd name="connsiteX6" fmla="*/ 3351287 w 3351287"/>
                  <a:gd name="connsiteY6" fmla="*/ 303773 h 606720"/>
                  <a:gd name="connsiteX7" fmla="*/ 3230336 w 3351287"/>
                  <a:gd name="connsiteY7" fmla="*/ 407708 h 606720"/>
                  <a:gd name="connsiteX8" fmla="*/ 3109655 w 3351287"/>
                  <a:gd name="connsiteY8" fmla="*/ 407708 h 606720"/>
                  <a:gd name="connsiteX9" fmla="*/ 3109655 w 3351287"/>
                  <a:gd name="connsiteY9" fmla="*/ 407592 h 606720"/>
                  <a:gd name="connsiteX10" fmla="*/ 585677 w 3351287"/>
                  <a:gd name="connsiteY10" fmla="*/ 407592 h 606720"/>
                  <a:gd name="connsiteX11" fmla="*/ 582881 w 3351287"/>
                  <a:gd name="connsiteY11" fmla="*/ 421441 h 606720"/>
                  <a:gd name="connsiteX12" fmla="*/ 303360 w 3351287"/>
                  <a:gd name="connsiteY12" fmla="*/ 606720 h 606720"/>
                  <a:gd name="connsiteX13" fmla="*/ 0 w 3351287"/>
                  <a:gd name="connsiteY13" fmla="*/ 303360 h 606720"/>
                  <a:gd name="connsiteX14" fmla="*/ 303360 w 3351287"/>
                  <a:gd name="connsiteY14" fmla="*/ 0 h 60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351287" h="606720">
                    <a:moveTo>
                      <a:pt x="303360" y="0"/>
                    </a:moveTo>
                    <a:cubicBezTo>
                      <a:pt x="429016" y="0"/>
                      <a:pt x="536828" y="76398"/>
                      <a:pt x="582881" y="185279"/>
                    </a:cubicBezTo>
                    <a:lnTo>
                      <a:pt x="585844" y="199955"/>
                    </a:lnTo>
                    <a:lnTo>
                      <a:pt x="2890344" y="199955"/>
                    </a:lnTo>
                    <a:lnTo>
                      <a:pt x="2890344" y="201246"/>
                    </a:lnTo>
                    <a:lnTo>
                      <a:pt x="3231975" y="201246"/>
                    </a:lnTo>
                    <a:lnTo>
                      <a:pt x="3351287" y="303773"/>
                    </a:lnTo>
                    <a:lnTo>
                      <a:pt x="3230336" y="407708"/>
                    </a:lnTo>
                    <a:lnTo>
                      <a:pt x="3109655" y="407708"/>
                    </a:lnTo>
                    <a:lnTo>
                      <a:pt x="3109655" y="407592"/>
                    </a:lnTo>
                    <a:lnTo>
                      <a:pt x="585677" y="407592"/>
                    </a:lnTo>
                    <a:lnTo>
                      <a:pt x="582881" y="421441"/>
                    </a:lnTo>
                    <a:cubicBezTo>
                      <a:pt x="536828" y="530322"/>
                      <a:pt x="429016" y="606720"/>
                      <a:pt x="303360" y="606720"/>
                    </a:cubicBezTo>
                    <a:cubicBezTo>
                      <a:pt x="135819" y="606720"/>
                      <a:pt x="0" y="470901"/>
                      <a:pt x="0" y="303360"/>
                    </a:cubicBezTo>
                    <a:cubicBezTo>
                      <a:pt x="0" y="135819"/>
                      <a:pt x="135819" y="0"/>
                      <a:pt x="303360" y="0"/>
                    </a:cubicBezTo>
                    <a:close/>
                  </a:path>
                </a:pathLst>
              </a:custGeom>
              <a:gradFill>
                <a:gsLst>
                  <a:gs pos="0">
                    <a:srgbClr val="FE4444"/>
                  </a:gs>
                  <a:gs pos="100000">
                    <a:srgbClr val="832B2B"/>
                  </a:gs>
                </a:gsLst>
                <a:lin scaled="0"/>
              </a:gra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zh-CN" altLang="en-US">
                  <a:latin typeface="微软雅黑" panose="020B0503020204020204" charset="-122"/>
                  <a:ea typeface="微软雅黑" panose="020B0503020204020204" charset="-122"/>
                </a:endParaRPr>
              </a:p>
            </p:txBody>
          </p:sp>
        </p:grpSp>
        <p:sp>
          <p:nvSpPr>
            <p:cNvPr id="187" name="文本框 186"/>
            <p:cNvSpPr txBox="1"/>
            <p:nvPr>
              <p:custDataLst>
                <p:tags r:id="rId41"/>
              </p:custDataLst>
            </p:nvPr>
          </p:nvSpPr>
          <p:spPr>
            <a:xfrm>
              <a:off x="9120" y="3901"/>
              <a:ext cx="959" cy="4016"/>
            </a:xfrm>
            <a:prstGeom prst="rect">
              <a:avLst/>
            </a:prstGeom>
            <a:noFill/>
          </p:spPr>
          <p:txBody>
            <a:bodyPr wrap="square" bIns="0" rtlCol="0" anchor="b" anchorCtr="0"/>
            <a:lstStyle/>
            <a:p>
              <a:pPr>
                <a:lnSpc>
                  <a:spcPct val="120000"/>
                </a:lnSpc>
              </a:pPr>
              <a:r>
                <a:rPr lang="zh-CN" altLang="en-US" sz="2400" b="1" spc="300">
                  <a:latin typeface="微软雅黑" panose="020B0503020204020204" charset="-122"/>
                  <a:ea typeface="微软雅黑" panose="020B0503020204020204" charset="-122"/>
                </a:rPr>
                <a:t>传</a:t>
              </a:r>
              <a:endParaRPr lang="zh-CN" altLang="en-US" sz="2400" b="1" spc="300">
                <a:latin typeface="微软雅黑" panose="020B0503020204020204" charset="-122"/>
                <a:ea typeface="微软雅黑" panose="020B0503020204020204" charset="-122"/>
              </a:endParaRPr>
            </a:p>
            <a:p>
              <a:pPr>
                <a:lnSpc>
                  <a:spcPct val="120000"/>
                </a:lnSpc>
              </a:pPr>
              <a:r>
                <a:rPr lang="zh-CN" altLang="en-US" sz="2400" b="1" spc="300">
                  <a:latin typeface="微软雅黑" panose="020B0503020204020204" charset="-122"/>
                  <a:ea typeface="微软雅黑" panose="020B0503020204020204" charset="-122"/>
                </a:rPr>
                <a:t>导</a:t>
              </a:r>
              <a:endParaRPr lang="zh-CN" altLang="en-US" sz="2400" b="1" spc="300">
                <a:latin typeface="微软雅黑" panose="020B0503020204020204" charset="-122"/>
                <a:ea typeface="微软雅黑" panose="020B0503020204020204" charset="-122"/>
              </a:endParaRPr>
            </a:p>
            <a:p>
              <a:pPr>
                <a:lnSpc>
                  <a:spcPct val="120000"/>
                </a:lnSpc>
              </a:pPr>
              <a:r>
                <a:rPr lang="zh-CN" altLang="en-US" sz="2400" b="1" spc="300">
                  <a:latin typeface="微软雅黑" panose="020B0503020204020204" charset="-122"/>
                  <a:ea typeface="微软雅黑" panose="020B0503020204020204" charset="-122"/>
                </a:rPr>
                <a:t>体</a:t>
              </a:r>
              <a:endParaRPr lang="zh-CN" altLang="en-US" sz="2400" b="1" spc="300">
                <a:latin typeface="微软雅黑" panose="020B0503020204020204" charset="-122"/>
                <a:ea typeface="微软雅黑" panose="020B0503020204020204" charset="-122"/>
              </a:endParaRPr>
            </a:p>
            <a:p>
              <a:pPr>
                <a:lnSpc>
                  <a:spcPct val="120000"/>
                </a:lnSpc>
              </a:pPr>
              <a:r>
                <a:rPr lang="zh-CN" altLang="en-US" sz="2400" b="1" spc="300">
                  <a:latin typeface="微软雅黑" panose="020B0503020204020204" charset="-122"/>
                  <a:ea typeface="微软雅黑" panose="020B0503020204020204" charset="-122"/>
                </a:rPr>
                <a:t>系</a:t>
              </a:r>
              <a:endParaRPr lang="zh-CN" altLang="en-US" sz="2400" b="1" spc="300">
                <a:latin typeface="微软雅黑" panose="020B0503020204020204" charset="-122"/>
                <a:ea typeface="微软雅黑" panose="020B0503020204020204" charset="-122"/>
              </a:endParaRPr>
            </a:p>
          </p:txBody>
        </p:sp>
        <p:grpSp>
          <p:nvGrpSpPr>
            <p:cNvPr id="188" name="组合 187"/>
            <p:cNvGrpSpPr/>
            <p:nvPr/>
          </p:nvGrpSpPr>
          <p:grpSpPr>
            <a:xfrm>
              <a:off x="10660" y="4281"/>
              <a:ext cx="6532" cy="5121"/>
              <a:chOff x="11632" y="4501"/>
              <a:chExt cx="6532" cy="5121"/>
            </a:xfrm>
          </p:grpSpPr>
          <p:sp>
            <p:nvSpPr>
              <p:cNvPr id="189" name="文本框 188"/>
              <p:cNvSpPr txBox="1"/>
              <p:nvPr>
                <p:custDataLst>
                  <p:tags r:id="rId42"/>
                </p:custDataLst>
              </p:nvPr>
            </p:nvSpPr>
            <p:spPr>
              <a:xfrm flipH="1">
                <a:off x="14750" y="8644"/>
                <a:ext cx="3036" cy="978"/>
              </a:xfrm>
              <a:prstGeom prst="rect">
                <a:avLst/>
              </a:prstGeom>
              <a:noFill/>
            </p:spPr>
            <p:txBody>
              <a:bodyPr wrap="square" lIns="90000" tIns="0" rIns="90000" bIns="468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r">
                  <a:lnSpc>
                    <a:spcPct val="120000"/>
                  </a:lnSpc>
                </a:pPr>
                <a:r>
                  <a:rPr lang="zh-CN" altLang="en-US" sz="1400" b="1" spc="150" dirty="0">
                    <a:latin typeface="微软雅黑" panose="020B0503020204020204" charset="-122"/>
                    <a:ea typeface="微软雅黑" panose="020B0503020204020204" charset="-122"/>
                  </a:rPr>
                  <a:t>名录边界划定</a:t>
                </a:r>
                <a:endParaRPr lang="zh-CN" altLang="en-US" sz="1400" b="1" spc="150" dirty="0">
                  <a:latin typeface="微软雅黑" panose="020B0503020204020204" charset="-122"/>
                  <a:ea typeface="微软雅黑" panose="020B0503020204020204" charset="-122"/>
                </a:endParaRPr>
              </a:p>
            </p:txBody>
          </p:sp>
          <p:cxnSp>
            <p:nvCxnSpPr>
              <p:cNvPr id="190" name="直接连接符 189"/>
              <p:cNvCxnSpPr/>
              <p:nvPr>
                <p:custDataLst>
                  <p:tags r:id="rId43"/>
                </p:custDataLst>
              </p:nvPr>
            </p:nvCxnSpPr>
            <p:spPr>
              <a:xfrm flipH="1">
                <a:off x="14942" y="4966"/>
                <a:ext cx="568" cy="242"/>
              </a:xfrm>
              <a:prstGeom prst="line">
                <a:avLst/>
              </a:prstGeom>
              <a:ln w="28575">
                <a:solidFill>
                  <a:srgbClr val="0070C0"/>
                </a:solidFill>
              </a:ln>
            </p:spPr>
            <p:style>
              <a:lnRef idx="1">
                <a:srgbClr val="1F74AD"/>
              </a:lnRef>
              <a:fillRef idx="0">
                <a:srgbClr val="1F74AD"/>
              </a:fillRef>
              <a:effectRef idx="0">
                <a:srgbClr val="1F74AD"/>
              </a:effectRef>
              <a:fontRef idx="minor">
                <a:srgbClr val="000000"/>
              </a:fontRef>
            </p:style>
          </p:cxnSp>
          <p:cxnSp>
            <p:nvCxnSpPr>
              <p:cNvPr id="191" name="直接连接符 190"/>
              <p:cNvCxnSpPr/>
              <p:nvPr>
                <p:custDataLst>
                  <p:tags r:id="rId44"/>
                </p:custDataLst>
              </p:nvPr>
            </p:nvCxnSpPr>
            <p:spPr>
              <a:xfrm flipH="1" flipV="1">
                <a:off x="14942" y="8262"/>
                <a:ext cx="568" cy="242"/>
              </a:xfrm>
              <a:prstGeom prst="line">
                <a:avLst/>
              </a:prstGeom>
              <a:ln w="28575">
                <a:solidFill>
                  <a:srgbClr val="00B050"/>
                </a:solidFill>
              </a:ln>
            </p:spPr>
            <p:style>
              <a:lnRef idx="1">
                <a:srgbClr val="1F74AD"/>
              </a:lnRef>
              <a:fillRef idx="0">
                <a:srgbClr val="1F74AD"/>
              </a:fillRef>
              <a:effectRef idx="0">
                <a:srgbClr val="1F74AD"/>
              </a:effectRef>
              <a:fontRef idx="minor">
                <a:srgbClr val="000000"/>
              </a:fontRef>
            </p:style>
          </p:cxnSp>
          <p:sp>
            <p:nvSpPr>
              <p:cNvPr id="192" name="任意多边形: 形状 60"/>
              <p:cNvSpPr/>
              <p:nvPr>
                <p:custDataLst>
                  <p:tags r:id="rId45"/>
                </p:custDataLst>
              </p:nvPr>
            </p:nvSpPr>
            <p:spPr>
              <a:xfrm flipH="1" flipV="1">
                <a:off x="11632" y="6924"/>
                <a:ext cx="3310" cy="1720"/>
              </a:xfrm>
              <a:custGeom>
                <a:avLst/>
                <a:gdLst>
                  <a:gd name="connsiteX0" fmla="*/ 1210343 w 2975908"/>
                  <a:gd name="connsiteY0" fmla="*/ 1387170 h 1387170"/>
                  <a:gd name="connsiteX1" fmla="*/ 1464808 w 2975908"/>
                  <a:gd name="connsiteY1" fmla="*/ 1387170 h 1387170"/>
                  <a:gd name="connsiteX2" fmla="*/ 2162077 w 2975908"/>
                  <a:gd name="connsiteY2" fmla="*/ 1387170 h 1387170"/>
                  <a:gd name="connsiteX3" fmla="*/ 2164273 w 2975908"/>
                  <a:gd name="connsiteY3" fmla="*/ 1387170 h 1387170"/>
                  <a:gd name="connsiteX4" fmla="*/ 2334283 w 2975908"/>
                  <a:gd name="connsiteY4" fmla="*/ 1387170 h 1387170"/>
                  <a:gd name="connsiteX5" fmla="*/ 2480053 w 2975908"/>
                  <a:gd name="connsiteY5" fmla="*/ 1387170 h 1387170"/>
                  <a:gd name="connsiteX6" fmla="*/ 2601588 w 2975908"/>
                  <a:gd name="connsiteY6" fmla="*/ 1387170 h 1387170"/>
                  <a:gd name="connsiteX7" fmla="*/ 2701093 w 2975908"/>
                  <a:gd name="connsiteY7" fmla="*/ 1387170 h 1387170"/>
                  <a:gd name="connsiteX8" fmla="*/ 2780771 w 2975908"/>
                  <a:gd name="connsiteY8" fmla="*/ 1387170 h 1387170"/>
                  <a:gd name="connsiteX9" fmla="*/ 2842824 w 2975908"/>
                  <a:gd name="connsiteY9" fmla="*/ 1387170 h 1387170"/>
                  <a:gd name="connsiteX10" fmla="*/ 2889455 w 2975908"/>
                  <a:gd name="connsiteY10" fmla="*/ 1387170 h 1387170"/>
                  <a:gd name="connsiteX11" fmla="*/ 2945266 w 2975908"/>
                  <a:gd name="connsiteY11" fmla="*/ 1387170 h 1387170"/>
                  <a:gd name="connsiteX12" fmla="*/ 2965828 w 2975908"/>
                  <a:gd name="connsiteY12" fmla="*/ 1387170 h 1387170"/>
                  <a:gd name="connsiteX13" fmla="*/ 2968765 w 2975908"/>
                  <a:gd name="connsiteY13" fmla="*/ 1387170 h 1387170"/>
                  <a:gd name="connsiteX14" fmla="*/ 2975908 w 2975908"/>
                  <a:gd name="connsiteY14" fmla="*/ 1387170 h 1387170"/>
                  <a:gd name="connsiteX15" fmla="*/ 2164273 w 2975908"/>
                  <a:gd name="connsiteY15" fmla="*/ 698546 h 1387170"/>
                  <a:gd name="connsiteX16" fmla="*/ 2164273 w 2975908"/>
                  <a:gd name="connsiteY16" fmla="*/ 1177148 h 1387170"/>
                  <a:gd name="connsiteX17" fmla="*/ 1597433 w 2975908"/>
                  <a:gd name="connsiteY17" fmla="*/ 1177148 h 1387170"/>
                  <a:gd name="connsiteX18" fmla="*/ 1597433 w 2975908"/>
                  <a:gd name="connsiteY18" fmla="*/ 1175015 h 1387170"/>
                  <a:gd name="connsiteX19" fmla="*/ 1582677 w 2975908"/>
                  <a:gd name="connsiteY19" fmla="*/ 1175015 h 1387170"/>
                  <a:gd name="connsiteX20" fmla="*/ 1464808 w 2975908"/>
                  <a:gd name="connsiteY20" fmla="*/ 1175015 h 1387170"/>
                  <a:gd name="connsiteX21" fmla="*/ 1259279 w 2975908"/>
                  <a:gd name="connsiteY21" fmla="*/ 1175015 h 1387170"/>
                  <a:gd name="connsiteX22" fmla="*/ 1210343 w 2975908"/>
                  <a:gd name="connsiteY22" fmla="*/ 1129320 h 1387170"/>
                  <a:gd name="connsiteX23" fmla="*/ 1210343 w 2975908"/>
                  <a:gd name="connsiteY23" fmla="*/ 388408 h 1387170"/>
                  <a:gd name="connsiteX24" fmla="*/ 998288 w 2975908"/>
                  <a:gd name="connsiteY24" fmla="*/ 176252 h 1387170"/>
                  <a:gd name="connsiteX25" fmla="*/ 541555 w 2975908"/>
                  <a:gd name="connsiteY25" fmla="*/ 176252 h 1387170"/>
                  <a:gd name="connsiteX26" fmla="*/ 280565 w 2975908"/>
                  <a:gd name="connsiteY26" fmla="*/ 0 h 1387170"/>
                  <a:gd name="connsiteX27" fmla="*/ 0 w 2975908"/>
                  <a:gd name="connsiteY27" fmla="*/ 283962 h 1387170"/>
                  <a:gd name="connsiteX28" fmla="*/ 280565 w 2975908"/>
                  <a:gd name="connsiteY28" fmla="*/ 564660 h 1387170"/>
                  <a:gd name="connsiteX29" fmla="*/ 541555 w 2975908"/>
                  <a:gd name="connsiteY29" fmla="*/ 388408 h 1387170"/>
                  <a:gd name="connsiteX30" fmla="*/ 926516 w 2975908"/>
                  <a:gd name="connsiteY30" fmla="*/ 388408 h 1387170"/>
                  <a:gd name="connsiteX31" fmla="*/ 998288 w 2975908"/>
                  <a:gd name="connsiteY31" fmla="*/ 460214 h 1387170"/>
                  <a:gd name="connsiteX32" fmla="*/ 998288 w 2975908"/>
                  <a:gd name="connsiteY32" fmla="*/ 1175015 h 1387170"/>
                  <a:gd name="connsiteX33" fmla="*/ 1210343 w 2975908"/>
                  <a:gd name="connsiteY33" fmla="*/ 1387170 h 138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75908" h="1387170">
                    <a:moveTo>
                      <a:pt x="1210343" y="1387170"/>
                    </a:moveTo>
                    <a:cubicBezTo>
                      <a:pt x="1464808" y="1387170"/>
                      <a:pt x="1464808" y="1387170"/>
                      <a:pt x="1464808" y="1387170"/>
                    </a:cubicBezTo>
                    <a:cubicBezTo>
                      <a:pt x="1746800" y="1387170"/>
                      <a:pt x="1975918" y="1387170"/>
                      <a:pt x="2162077" y="1387170"/>
                    </a:cubicBezTo>
                    <a:lnTo>
                      <a:pt x="2164273" y="1387170"/>
                    </a:lnTo>
                    <a:lnTo>
                      <a:pt x="2334283" y="1387170"/>
                    </a:lnTo>
                    <a:lnTo>
                      <a:pt x="2480053" y="1387170"/>
                    </a:lnTo>
                    <a:lnTo>
                      <a:pt x="2601588" y="1387170"/>
                    </a:lnTo>
                    <a:lnTo>
                      <a:pt x="2701093" y="1387170"/>
                    </a:lnTo>
                    <a:lnTo>
                      <a:pt x="2780771" y="1387170"/>
                    </a:lnTo>
                    <a:lnTo>
                      <a:pt x="2842824" y="1387170"/>
                    </a:lnTo>
                    <a:lnTo>
                      <a:pt x="2889455" y="1387170"/>
                    </a:lnTo>
                    <a:lnTo>
                      <a:pt x="2945266" y="1387170"/>
                    </a:lnTo>
                    <a:lnTo>
                      <a:pt x="2965828" y="1387170"/>
                    </a:lnTo>
                    <a:lnTo>
                      <a:pt x="2968765" y="1387170"/>
                    </a:lnTo>
                    <a:lnTo>
                      <a:pt x="2975908" y="1387170"/>
                    </a:lnTo>
                    <a:lnTo>
                      <a:pt x="2164273" y="698546"/>
                    </a:lnTo>
                    <a:lnTo>
                      <a:pt x="2164273" y="1177148"/>
                    </a:lnTo>
                    <a:lnTo>
                      <a:pt x="1597433" y="1177148"/>
                    </a:lnTo>
                    <a:lnTo>
                      <a:pt x="1597433" y="1175015"/>
                    </a:lnTo>
                    <a:lnTo>
                      <a:pt x="1582677" y="1175015"/>
                    </a:lnTo>
                    <a:cubicBezTo>
                      <a:pt x="1464808" y="1175015"/>
                      <a:pt x="1464808" y="1175015"/>
                      <a:pt x="1464808" y="1175015"/>
                    </a:cubicBezTo>
                    <a:cubicBezTo>
                      <a:pt x="1259279" y="1175015"/>
                      <a:pt x="1259279" y="1175015"/>
                      <a:pt x="1259279" y="1175015"/>
                    </a:cubicBezTo>
                    <a:cubicBezTo>
                      <a:pt x="1233179" y="1175015"/>
                      <a:pt x="1210343" y="1155431"/>
                      <a:pt x="1210343" y="1129320"/>
                    </a:cubicBezTo>
                    <a:cubicBezTo>
                      <a:pt x="1210343" y="388408"/>
                      <a:pt x="1210343" y="388408"/>
                      <a:pt x="1210343" y="388408"/>
                    </a:cubicBezTo>
                    <a:cubicBezTo>
                      <a:pt x="1210343" y="270906"/>
                      <a:pt x="1115734" y="176252"/>
                      <a:pt x="998288" y="176252"/>
                    </a:cubicBezTo>
                    <a:cubicBezTo>
                      <a:pt x="541555" y="176252"/>
                      <a:pt x="541555" y="176252"/>
                      <a:pt x="541555" y="176252"/>
                    </a:cubicBezTo>
                    <a:cubicBezTo>
                      <a:pt x="502407" y="75070"/>
                      <a:pt x="401273" y="0"/>
                      <a:pt x="280565" y="0"/>
                    </a:cubicBezTo>
                    <a:cubicBezTo>
                      <a:pt x="127233" y="0"/>
                      <a:pt x="0" y="127293"/>
                      <a:pt x="0" y="283962"/>
                    </a:cubicBezTo>
                    <a:cubicBezTo>
                      <a:pt x="0" y="437367"/>
                      <a:pt x="127233" y="564660"/>
                      <a:pt x="280565" y="564660"/>
                    </a:cubicBezTo>
                    <a:cubicBezTo>
                      <a:pt x="401273" y="564660"/>
                      <a:pt x="502407" y="492853"/>
                      <a:pt x="541555" y="388408"/>
                    </a:cubicBezTo>
                    <a:cubicBezTo>
                      <a:pt x="926516" y="388408"/>
                      <a:pt x="926516" y="388408"/>
                      <a:pt x="926516" y="388408"/>
                    </a:cubicBezTo>
                    <a:cubicBezTo>
                      <a:pt x="965664" y="388408"/>
                      <a:pt x="998288" y="421047"/>
                      <a:pt x="998288" y="460214"/>
                    </a:cubicBezTo>
                    <a:cubicBezTo>
                      <a:pt x="998288" y="1175015"/>
                      <a:pt x="998288" y="1175015"/>
                      <a:pt x="998288" y="1175015"/>
                    </a:cubicBezTo>
                    <a:cubicBezTo>
                      <a:pt x="998288" y="1292516"/>
                      <a:pt x="1092897" y="1387170"/>
                      <a:pt x="1210343" y="1387170"/>
                    </a:cubicBezTo>
                    <a:close/>
                  </a:path>
                </a:pathLst>
              </a:custGeom>
              <a:gradFill>
                <a:gsLst>
                  <a:gs pos="0">
                    <a:srgbClr val="14CD68"/>
                  </a:gs>
                  <a:gs pos="100000">
                    <a:srgbClr val="0B6E38"/>
                  </a:gs>
                </a:gsLst>
                <a:lin scaled="0"/>
              </a:gra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93" name="任意多边形: 形状 59"/>
              <p:cNvSpPr/>
              <p:nvPr>
                <p:custDataLst>
                  <p:tags r:id="rId46"/>
                </p:custDataLst>
              </p:nvPr>
            </p:nvSpPr>
            <p:spPr>
              <a:xfrm flipH="1">
                <a:off x="11633" y="4877"/>
                <a:ext cx="3310" cy="1722"/>
              </a:xfrm>
              <a:custGeom>
                <a:avLst/>
                <a:gdLst>
                  <a:gd name="connsiteX0" fmla="*/ 280565 w 2975908"/>
                  <a:gd name="connsiteY0" fmla="*/ 0 h 1388948"/>
                  <a:gd name="connsiteX1" fmla="*/ 541555 w 2975908"/>
                  <a:gd name="connsiteY1" fmla="*/ 176252 h 1388948"/>
                  <a:gd name="connsiteX2" fmla="*/ 998288 w 2975908"/>
                  <a:gd name="connsiteY2" fmla="*/ 176252 h 1388948"/>
                  <a:gd name="connsiteX3" fmla="*/ 1210343 w 2975908"/>
                  <a:gd name="connsiteY3" fmla="*/ 388408 h 1388948"/>
                  <a:gd name="connsiteX4" fmla="*/ 1210343 w 2975908"/>
                  <a:gd name="connsiteY4" fmla="*/ 1129320 h 1388948"/>
                  <a:gd name="connsiteX5" fmla="*/ 1259279 w 2975908"/>
                  <a:gd name="connsiteY5" fmla="*/ 1175015 h 1388948"/>
                  <a:gd name="connsiteX6" fmla="*/ 1464808 w 2975908"/>
                  <a:gd name="connsiteY6" fmla="*/ 1175015 h 1388948"/>
                  <a:gd name="connsiteX7" fmla="*/ 1582677 w 2975908"/>
                  <a:gd name="connsiteY7" fmla="*/ 1175015 h 1388948"/>
                  <a:gd name="connsiteX8" fmla="*/ 1597433 w 2975908"/>
                  <a:gd name="connsiteY8" fmla="*/ 1175015 h 1388948"/>
                  <a:gd name="connsiteX9" fmla="*/ 1597433 w 2975908"/>
                  <a:gd name="connsiteY9" fmla="*/ 1177148 h 1388948"/>
                  <a:gd name="connsiteX10" fmla="*/ 2164273 w 2975908"/>
                  <a:gd name="connsiteY10" fmla="*/ 1177148 h 1388948"/>
                  <a:gd name="connsiteX11" fmla="*/ 2164273 w 2975908"/>
                  <a:gd name="connsiteY11" fmla="*/ 700324 h 1388948"/>
                  <a:gd name="connsiteX12" fmla="*/ 2726274 w 2975908"/>
                  <a:gd name="connsiteY12" fmla="*/ 1177148 h 1388948"/>
                  <a:gd name="connsiteX13" fmla="*/ 2728055 w 2975908"/>
                  <a:gd name="connsiteY13" fmla="*/ 1177148 h 1388948"/>
                  <a:gd name="connsiteX14" fmla="*/ 2790850 w 2975908"/>
                  <a:gd name="connsiteY14" fmla="*/ 1231937 h 1388948"/>
                  <a:gd name="connsiteX15" fmla="*/ 2975908 w 2975908"/>
                  <a:gd name="connsiteY15" fmla="*/ 1388948 h 1388948"/>
                  <a:gd name="connsiteX16" fmla="*/ 2164273 w 2975908"/>
                  <a:gd name="connsiteY16" fmla="*/ 1388948 h 1388948"/>
                  <a:gd name="connsiteX17" fmla="*/ 2164273 w 2975908"/>
                  <a:gd name="connsiteY17" fmla="*/ 1387170 h 1388948"/>
                  <a:gd name="connsiteX18" fmla="*/ 2162077 w 2975908"/>
                  <a:gd name="connsiteY18" fmla="*/ 1387170 h 1388948"/>
                  <a:gd name="connsiteX19" fmla="*/ 1464808 w 2975908"/>
                  <a:gd name="connsiteY19" fmla="*/ 1387170 h 1388948"/>
                  <a:gd name="connsiteX20" fmla="*/ 1210343 w 2975908"/>
                  <a:gd name="connsiteY20" fmla="*/ 1387170 h 1388948"/>
                  <a:gd name="connsiteX21" fmla="*/ 998288 w 2975908"/>
                  <a:gd name="connsiteY21" fmla="*/ 1175015 h 1388948"/>
                  <a:gd name="connsiteX22" fmla="*/ 998288 w 2975908"/>
                  <a:gd name="connsiteY22" fmla="*/ 460214 h 1388948"/>
                  <a:gd name="connsiteX23" fmla="*/ 926516 w 2975908"/>
                  <a:gd name="connsiteY23" fmla="*/ 388408 h 1388948"/>
                  <a:gd name="connsiteX24" fmla="*/ 541555 w 2975908"/>
                  <a:gd name="connsiteY24" fmla="*/ 388408 h 1388948"/>
                  <a:gd name="connsiteX25" fmla="*/ 280565 w 2975908"/>
                  <a:gd name="connsiteY25" fmla="*/ 564660 h 1388948"/>
                  <a:gd name="connsiteX26" fmla="*/ 0 w 2975908"/>
                  <a:gd name="connsiteY26" fmla="*/ 283962 h 1388948"/>
                  <a:gd name="connsiteX27" fmla="*/ 280565 w 2975908"/>
                  <a:gd name="connsiteY27" fmla="*/ 0 h 1388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975908" h="1388948">
                    <a:moveTo>
                      <a:pt x="280565" y="0"/>
                    </a:moveTo>
                    <a:cubicBezTo>
                      <a:pt x="401273" y="0"/>
                      <a:pt x="502407" y="75070"/>
                      <a:pt x="541555" y="176252"/>
                    </a:cubicBezTo>
                    <a:cubicBezTo>
                      <a:pt x="541555" y="176252"/>
                      <a:pt x="541555" y="176252"/>
                      <a:pt x="998288" y="176252"/>
                    </a:cubicBezTo>
                    <a:cubicBezTo>
                      <a:pt x="1115734" y="176252"/>
                      <a:pt x="1210343" y="270906"/>
                      <a:pt x="1210343" y="388408"/>
                    </a:cubicBezTo>
                    <a:cubicBezTo>
                      <a:pt x="1210343" y="388408"/>
                      <a:pt x="1210343" y="388408"/>
                      <a:pt x="1210343" y="1129320"/>
                    </a:cubicBezTo>
                    <a:cubicBezTo>
                      <a:pt x="1210343" y="1155431"/>
                      <a:pt x="1233179" y="1175015"/>
                      <a:pt x="1259279" y="1175015"/>
                    </a:cubicBezTo>
                    <a:cubicBezTo>
                      <a:pt x="1259279" y="1175015"/>
                      <a:pt x="1259279" y="1175015"/>
                      <a:pt x="1464808" y="1175015"/>
                    </a:cubicBezTo>
                    <a:cubicBezTo>
                      <a:pt x="1464808" y="1175015"/>
                      <a:pt x="1464808" y="1175015"/>
                      <a:pt x="1582677" y="1175015"/>
                    </a:cubicBezTo>
                    <a:lnTo>
                      <a:pt x="1597433" y="1175015"/>
                    </a:lnTo>
                    <a:lnTo>
                      <a:pt x="1597433" y="1177148"/>
                    </a:lnTo>
                    <a:lnTo>
                      <a:pt x="2164273" y="1177148"/>
                    </a:lnTo>
                    <a:lnTo>
                      <a:pt x="2164273" y="700324"/>
                    </a:lnTo>
                    <a:lnTo>
                      <a:pt x="2726274" y="1177148"/>
                    </a:lnTo>
                    <a:lnTo>
                      <a:pt x="2728055" y="1177148"/>
                    </a:lnTo>
                    <a:lnTo>
                      <a:pt x="2790850" y="1231937"/>
                    </a:lnTo>
                    <a:lnTo>
                      <a:pt x="2975908" y="1388948"/>
                    </a:lnTo>
                    <a:lnTo>
                      <a:pt x="2164273" y="1388948"/>
                    </a:lnTo>
                    <a:lnTo>
                      <a:pt x="2164273" y="1387170"/>
                    </a:lnTo>
                    <a:lnTo>
                      <a:pt x="2162077" y="1387170"/>
                    </a:lnTo>
                    <a:cubicBezTo>
                      <a:pt x="1975918" y="1387170"/>
                      <a:pt x="1746800" y="1387170"/>
                      <a:pt x="1464808" y="1387170"/>
                    </a:cubicBezTo>
                    <a:cubicBezTo>
                      <a:pt x="1464808" y="1387170"/>
                      <a:pt x="1464808" y="1387170"/>
                      <a:pt x="1210343" y="1387170"/>
                    </a:cubicBezTo>
                    <a:cubicBezTo>
                      <a:pt x="1092897" y="1387170"/>
                      <a:pt x="998288" y="1292516"/>
                      <a:pt x="998288" y="1175015"/>
                    </a:cubicBezTo>
                    <a:cubicBezTo>
                      <a:pt x="998288" y="1175015"/>
                      <a:pt x="998288" y="1175015"/>
                      <a:pt x="998288" y="460214"/>
                    </a:cubicBezTo>
                    <a:cubicBezTo>
                      <a:pt x="998288" y="421047"/>
                      <a:pt x="965664" y="388408"/>
                      <a:pt x="926516" y="388408"/>
                    </a:cubicBezTo>
                    <a:cubicBezTo>
                      <a:pt x="926516" y="388408"/>
                      <a:pt x="926516" y="388408"/>
                      <a:pt x="541555" y="388408"/>
                    </a:cubicBezTo>
                    <a:cubicBezTo>
                      <a:pt x="502407" y="492853"/>
                      <a:pt x="401273" y="564660"/>
                      <a:pt x="280565" y="564660"/>
                    </a:cubicBezTo>
                    <a:cubicBezTo>
                      <a:pt x="127233" y="564660"/>
                      <a:pt x="0" y="437367"/>
                      <a:pt x="0" y="283962"/>
                    </a:cubicBezTo>
                    <a:cubicBezTo>
                      <a:pt x="0" y="127293"/>
                      <a:pt x="127233" y="0"/>
                      <a:pt x="280565" y="0"/>
                    </a:cubicBezTo>
                    <a:close/>
                  </a:path>
                </a:pathLst>
              </a:custGeom>
              <a:gradFill>
                <a:gsLst>
                  <a:gs pos="0">
                    <a:srgbClr val="007BD3"/>
                  </a:gs>
                  <a:gs pos="100000">
                    <a:srgbClr val="034373"/>
                  </a:gs>
                </a:gsLst>
                <a:lin scaled="0"/>
              </a:gra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zh-CN" altLang="en-US">
                  <a:latin typeface="微软雅黑" panose="020B0503020204020204" charset="-122"/>
                  <a:ea typeface="微软雅黑" panose="020B0503020204020204" charset="-122"/>
                </a:endParaRPr>
              </a:p>
            </p:txBody>
          </p:sp>
          <p:cxnSp>
            <p:nvCxnSpPr>
              <p:cNvPr id="194" name="直接连接符 193"/>
              <p:cNvCxnSpPr/>
              <p:nvPr>
                <p:custDataLst>
                  <p:tags r:id="rId47"/>
                </p:custDataLst>
              </p:nvPr>
            </p:nvCxnSpPr>
            <p:spPr>
              <a:xfrm flipH="1">
                <a:off x="15489" y="4972"/>
                <a:ext cx="2334" cy="0"/>
              </a:xfrm>
              <a:prstGeom prst="line">
                <a:avLst/>
              </a:prstGeom>
              <a:ln w="28575">
                <a:solidFill>
                  <a:srgbClr val="0070C0"/>
                </a:solidFill>
              </a:ln>
            </p:spPr>
            <p:style>
              <a:lnRef idx="1">
                <a:srgbClr val="1F74AD"/>
              </a:lnRef>
              <a:fillRef idx="0">
                <a:srgbClr val="1F74AD"/>
              </a:fillRef>
              <a:effectRef idx="0">
                <a:srgbClr val="1F74AD"/>
              </a:effectRef>
              <a:fontRef idx="minor">
                <a:srgbClr val="000000"/>
              </a:fontRef>
            </p:style>
          </p:cxnSp>
          <p:sp>
            <p:nvSpPr>
              <p:cNvPr id="195" name="椭圆 194"/>
              <p:cNvSpPr/>
              <p:nvPr>
                <p:custDataLst>
                  <p:tags r:id="rId48"/>
                </p:custDataLst>
              </p:nvPr>
            </p:nvSpPr>
            <p:spPr>
              <a:xfrm flipH="1">
                <a:off x="17799" y="4877"/>
                <a:ext cx="188" cy="188"/>
              </a:xfrm>
              <a:prstGeom prst="ellipse">
                <a:avLst/>
              </a:prstGeom>
              <a:solidFill>
                <a:srgbClr val="0070C0"/>
              </a:solidFill>
              <a:ln>
                <a:solidFill>
                  <a:srgbClr val="0070C0"/>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96" name="文本框 195"/>
              <p:cNvSpPr txBox="1"/>
              <p:nvPr>
                <p:custDataLst>
                  <p:tags r:id="rId49"/>
                </p:custDataLst>
              </p:nvPr>
            </p:nvSpPr>
            <p:spPr>
              <a:xfrm flipH="1">
                <a:off x="14943" y="5006"/>
                <a:ext cx="2844" cy="670"/>
              </a:xfrm>
              <a:prstGeom prst="rect">
                <a:avLst/>
              </a:prstGeom>
              <a:noFill/>
            </p:spPr>
            <p:txBody>
              <a:bodyPr wrap="square" lIns="90000" tIns="0" rIns="90000" bIns="468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r">
                  <a:lnSpc>
                    <a:spcPct val="120000"/>
                  </a:lnSpc>
                </a:pPr>
                <a:r>
                  <a:rPr lang="zh-CN" altLang="en-US" sz="1400" b="1" spc="150" dirty="0">
                    <a:latin typeface="微软雅黑" panose="020B0503020204020204" charset="-122"/>
                    <a:ea typeface="微软雅黑" panose="020B0503020204020204" charset="-122"/>
                  </a:rPr>
                  <a:t>用途管制分区</a:t>
                </a:r>
                <a:endParaRPr lang="zh-CN" altLang="en-US" sz="1400" b="1" spc="150" dirty="0">
                  <a:latin typeface="微软雅黑" panose="020B0503020204020204" charset="-122"/>
                  <a:ea typeface="微软雅黑" panose="020B0503020204020204" charset="-122"/>
                </a:endParaRPr>
              </a:p>
            </p:txBody>
          </p:sp>
          <p:cxnSp>
            <p:nvCxnSpPr>
              <p:cNvPr id="197" name="直接连接符 196"/>
              <p:cNvCxnSpPr/>
              <p:nvPr>
                <p:custDataLst>
                  <p:tags r:id="rId50"/>
                </p:custDataLst>
              </p:nvPr>
            </p:nvCxnSpPr>
            <p:spPr>
              <a:xfrm flipH="1">
                <a:off x="15489" y="8498"/>
                <a:ext cx="2334" cy="0"/>
              </a:xfrm>
              <a:prstGeom prst="line">
                <a:avLst/>
              </a:prstGeom>
              <a:ln w="28575">
                <a:solidFill>
                  <a:srgbClr val="00B050"/>
                </a:solidFill>
              </a:ln>
            </p:spPr>
            <p:style>
              <a:lnRef idx="1">
                <a:srgbClr val="1F74AD"/>
              </a:lnRef>
              <a:fillRef idx="0">
                <a:srgbClr val="1F74AD"/>
              </a:fillRef>
              <a:effectRef idx="0">
                <a:srgbClr val="1F74AD"/>
              </a:effectRef>
              <a:fontRef idx="minor">
                <a:srgbClr val="000000"/>
              </a:fontRef>
            </p:style>
          </p:cxnSp>
          <p:sp>
            <p:nvSpPr>
              <p:cNvPr id="198" name="椭圆 197"/>
              <p:cNvSpPr/>
              <p:nvPr>
                <p:custDataLst>
                  <p:tags r:id="rId51"/>
                </p:custDataLst>
              </p:nvPr>
            </p:nvSpPr>
            <p:spPr>
              <a:xfrm flipH="1" flipV="1">
                <a:off x="17799" y="8404"/>
                <a:ext cx="188" cy="188"/>
              </a:xfrm>
              <a:prstGeom prst="ellipse">
                <a:avLst/>
              </a:prstGeom>
              <a:solidFill>
                <a:srgbClr val="00B050"/>
              </a:solidFill>
              <a:ln>
                <a:solidFill>
                  <a:srgbClr val="00B050"/>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99" name="文本框 198"/>
              <p:cNvSpPr txBox="1"/>
              <p:nvPr>
                <p:custDataLst>
                  <p:tags r:id="rId52"/>
                </p:custDataLst>
              </p:nvPr>
            </p:nvSpPr>
            <p:spPr>
              <a:xfrm flipH="1">
                <a:off x="15939" y="8014"/>
                <a:ext cx="1847" cy="461"/>
              </a:xfrm>
              <a:prstGeom prst="rect">
                <a:avLst/>
              </a:prstGeom>
              <a:noFill/>
            </p:spPr>
            <p:txBody>
              <a:bodyPr wrap="square" lIns="90000" tIns="46800" rIns="90000" bIns="0" anchor="b" anchorCtr="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r">
                  <a:lnSpc>
                    <a:spcPct val="130000"/>
                  </a:lnSpc>
                </a:pPr>
                <a:r>
                  <a:rPr lang="zh-CN" altLang="en-US" b="1" spc="300" dirty="0">
                    <a:solidFill>
                      <a:srgbClr val="00B050"/>
                    </a:solidFill>
                    <a:latin typeface="微软雅黑" panose="020B0503020204020204" charset="-122"/>
                    <a:ea typeface="微软雅黑" panose="020B0503020204020204" charset="-122"/>
                    <a:cs typeface="+mn-ea"/>
                  </a:rPr>
                  <a:t>定位</a:t>
                </a:r>
                <a:endParaRPr lang="zh-CN" altLang="en-US" b="1" spc="300" dirty="0">
                  <a:solidFill>
                    <a:srgbClr val="00B050"/>
                  </a:solidFill>
                  <a:latin typeface="微软雅黑" panose="020B0503020204020204" charset="-122"/>
                  <a:ea typeface="微软雅黑" panose="020B0503020204020204" charset="-122"/>
                  <a:cs typeface="+mn-ea"/>
                </a:endParaRPr>
              </a:p>
            </p:txBody>
          </p:sp>
          <p:cxnSp>
            <p:nvCxnSpPr>
              <p:cNvPr id="200" name="直接连接符 199"/>
              <p:cNvCxnSpPr/>
              <p:nvPr>
                <p:custDataLst>
                  <p:tags r:id="rId53"/>
                </p:custDataLst>
              </p:nvPr>
            </p:nvCxnSpPr>
            <p:spPr>
              <a:xfrm flipH="1">
                <a:off x="15244" y="6744"/>
                <a:ext cx="2857" cy="0"/>
              </a:xfrm>
              <a:prstGeom prst="line">
                <a:avLst/>
              </a:prstGeom>
              <a:ln w="28575">
                <a:solidFill>
                  <a:srgbClr val="FF0000"/>
                </a:solidFill>
              </a:ln>
            </p:spPr>
            <p:style>
              <a:lnRef idx="1">
                <a:srgbClr val="1F74AD"/>
              </a:lnRef>
              <a:fillRef idx="0">
                <a:srgbClr val="1F74AD"/>
              </a:fillRef>
              <a:effectRef idx="0">
                <a:srgbClr val="1F74AD"/>
              </a:effectRef>
              <a:fontRef idx="minor">
                <a:srgbClr val="000000"/>
              </a:fontRef>
            </p:style>
          </p:cxnSp>
          <p:sp>
            <p:nvSpPr>
              <p:cNvPr id="201" name="椭圆 200"/>
              <p:cNvSpPr/>
              <p:nvPr>
                <p:custDataLst>
                  <p:tags r:id="rId54"/>
                </p:custDataLst>
              </p:nvPr>
            </p:nvSpPr>
            <p:spPr>
              <a:xfrm flipH="1">
                <a:off x="17976" y="6649"/>
                <a:ext cx="188" cy="188"/>
              </a:xfrm>
              <a:prstGeom prst="ellipse">
                <a:avLst/>
              </a:prstGeom>
              <a:solidFill>
                <a:srgbClr val="FF0000"/>
              </a:solidFill>
              <a:ln>
                <a:solidFill>
                  <a:srgbClr val="FF0000"/>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202" name="文本框 201"/>
              <p:cNvSpPr txBox="1"/>
              <p:nvPr>
                <p:custDataLst>
                  <p:tags r:id="rId55"/>
                </p:custDataLst>
              </p:nvPr>
            </p:nvSpPr>
            <p:spPr>
              <a:xfrm flipH="1">
                <a:off x="15938" y="6282"/>
                <a:ext cx="2162" cy="461"/>
              </a:xfrm>
              <a:prstGeom prst="rect">
                <a:avLst/>
              </a:prstGeom>
              <a:noFill/>
            </p:spPr>
            <p:txBody>
              <a:bodyPr wrap="square" lIns="90000" tIns="46800" rIns="90000" bIns="0" anchor="b" anchorCtr="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r">
                  <a:lnSpc>
                    <a:spcPct val="130000"/>
                  </a:lnSpc>
                </a:pPr>
                <a:r>
                  <a:rPr lang="zh-CN" altLang="en-US" b="1" spc="300" dirty="0">
                    <a:solidFill>
                      <a:srgbClr val="FF0000"/>
                    </a:solidFill>
                    <a:latin typeface="微软雅黑" panose="020B0503020204020204" charset="-122"/>
                    <a:ea typeface="微软雅黑" panose="020B0503020204020204" charset="-122"/>
                    <a:cs typeface="+mn-ea"/>
                  </a:rPr>
                  <a:t>定量</a:t>
                </a:r>
                <a:endParaRPr lang="zh-CN" altLang="en-US" b="1" spc="300" dirty="0">
                  <a:solidFill>
                    <a:srgbClr val="FF0000"/>
                  </a:solidFill>
                  <a:latin typeface="微软雅黑" panose="020B0503020204020204" charset="-122"/>
                  <a:ea typeface="微软雅黑" panose="020B0503020204020204" charset="-122"/>
                  <a:cs typeface="+mn-ea"/>
                </a:endParaRPr>
              </a:p>
            </p:txBody>
          </p:sp>
          <p:sp>
            <p:nvSpPr>
              <p:cNvPr id="203" name="文本框 202"/>
              <p:cNvSpPr txBox="1"/>
              <p:nvPr>
                <p:custDataLst>
                  <p:tags r:id="rId56"/>
                </p:custDataLst>
              </p:nvPr>
            </p:nvSpPr>
            <p:spPr>
              <a:xfrm flipH="1">
                <a:off x="15257" y="6783"/>
                <a:ext cx="2707" cy="599"/>
              </a:xfrm>
              <a:prstGeom prst="rect">
                <a:avLst/>
              </a:prstGeom>
              <a:noFill/>
            </p:spPr>
            <p:txBody>
              <a:bodyPr wrap="square" lIns="90000" tIns="0" rIns="90000" bIns="468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r">
                  <a:lnSpc>
                    <a:spcPct val="120000"/>
                  </a:lnSpc>
                </a:pPr>
                <a:r>
                  <a:rPr lang="zh-CN" altLang="en-US" sz="1400" b="1" spc="150" dirty="0">
                    <a:latin typeface="微软雅黑" panose="020B0503020204020204" charset="-122"/>
                    <a:ea typeface="微软雅黑" panose="020B0503020204020204" charset="-122"/>
                  </a:rPr>
                  <a:t>发展指标分配</a:t>
                </a:r>
                <a:endParaRPr lang="zh-CN" altLang="en-US" sz="1400" b="1" spc="150" dirty="0">
                  <a:latin typeface="微软雅黑" panose="020B0503020204020204" charset="-122"/>
                  <a:ea typeface="微软雅黑" panose="020B0503020204020204" charset="-122"/>
                </a:endParaRPr>
              </a:p>
            </p:txBody>
          </p:sp>
          <p:sp>
            <p:nvSpPr>
              <p:cNvPr id="204" name="文本框 203"/>
              <p:cNvSpPr txBox="1"/>
              <p:nvPr>
                <p:custDataLst>
                  <p:tags r:id="rId57"/>
                </p:custDataLst>
              </p:nvPr>
            </p:nvSpPr>
            <p:spPr>
              <a:xfrm flipH="1">
                <a:off x="15938" y="4501"/>
                <a:ext cx="1848" cy="461"/>
              </a:xfrm>
              <a:prstGeom prst="rect">
                <a:avLst/>
              </a:prstGeom>
              <a:noFill/>
            </p:spPr>
            <p:txBody>
              <a:bodyPr wrap="square" lIns="90000" tIns="46800" rIns="90000" bIns="0" anchor="b" anchorCtr="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r">
                  <a:lnSpc>
                    <a:spcPct val="130000"/>
                  </a:lnSpc>
                </a:pPr>
                <a:r>
                  <a:rPr lang="zh-CN" altLang="en-US" b="1" spc="300" dirty="0">
                    <a:solidFill>
                      <a:srgbClr val="1D6DC2"/>
                    </a:solidFill>
                    <a:latin typeface="微软雅黑" panose="020B0503020204020204" charset="-122"/>
                    <a:ea typeface="微软雅黑" panose="020B0503020204020204" charset="-122"/>
                    <a:cs typeface="+mn-ea"/>
                  </a:rPr>
                  <a:t>定性</a:t>
                </a:r>
                <a:endParaRPr lang="zh-CN" altLang="en-US" b="1" spc="300" dirty="0">
                  <a:solidFill>
                    <a:srgbClr val="1D6DC2"/>
                  </a:solidFill>
                  <a:latin typeface="微软雅黑" panose="020B0503020204020204" charset="-122"/>
                  <a:ea typeface="微软雅黑" panose="020B0503020204020204" charset="-122"/>
                  <a:cs typeface="+mn-ea"/>
                </a:endParaRPr>
              </a:p>
            </p:txBody>
          </p:sp>
          <p:sp>
            <p:nvSpPr>
              <p:cNvPr id="205" name="任意多边形: 形状 61"/>
              <p:cNvSpPr/>
              <p:nvPr>
                <p:custDataLst>
                  <p:tags r:id="rId58"/>
                </p:custDataLst>
              </p:nvPr>
            </p:nvSpPr>
            <p:spPr>
              <a:xfrm flipH="1">
                <a:off x="11632" y="6387"/>
                <a:ext cx="3625" cy="752"/>
              </a:xfrm>
              <a:custGeom>
                <a:avLst/>
                <a:gdLst>
                  <a:gd name="connsiteX0" fmla="*/ 303360 w 3351287"/>
                  <a:gd name="connsiteY0" fmla="*/ 0 h 606720"/>
                  <a:gd name="connsiteX1" fmla="*/ 582881 w 3351287"/>
                  <a:gd name="connsiteY1" fmla="*/ 185279 h 606720"/>
                  <a:gd name="connsiteX2" fmla="*/ 585844 w 3351287"/>
                  <a:gd name="connsiteY2" fmla="*/ 199955 h 606720"/>
                  <a:gd name="connsiteX3" fmla="*/ 2890344 w 3351287"/>
                  <a:gd name="connsiteY3" fmla="*/ 199955 h 606720"/>
                  <a:gd name="connsiteX4" fmla="*/ 2890344 w 3351287"/>
                  <a:gd name="connsiteY4" fmla="*/ 201246 h 606720"/>
                  <a:gd name="connsiteX5" fmla="*/ 3231975 w 3351287"/>
                  <a:gd name="connsiteY5" fmla="*/ 201246 h 606720"/>
                  <a:gd name="connsiteX6" fmla="*/ 3351287 w 3351287"/>
                  <a:gd name="connsiteY6" fmla="*/ 303773 h 606720"/>
                  <a:gd name="connsiteX7" fmla="*/ 3230336 w 3351287"/>
                  <a:gd name="connsiteY7" fmla="*/ 407708 h 606720"/>
                  <a:gd name="connsiteX8" fmla="*/ 3109655 w 3351287"/>
                  <a:gd name="connsiteY8" fmla="*/ 407708 h 606720"/>
                  <a:gd name="connsiteX9" fmla="*/ 3109655 w 3351287"/>
                  <a:gd name="connsiteY9" fmla="*/ 407592 h 606720"/>
                  <a:gd name="connsiteX10" fmla="*/ 585677 w 3351287"/>
                  <a:gd name="connsiteY10" fmla="*/ 407592 h 606720"/>
                  <a:gd name="connsiteX11" fmla="*/ 582881 w 3351287"/>
                  <a:gd name="connsiteY11" fmla="*/ 421441 h 606720"/>
                  <a:gd name="connsiteX12" fmla="*/ 303360 w 3351287"/>
                  <a:gd name="connsiteY12" fmla="*/ 606720 h 606720"/>
                  <a:gd name="connsiteX13" fmla="*/ 0 w 3351287"/>
                  <a:gd name="connsiteY13" fmla="*/ 303360 h 606720"/>
                  <a:gd name="connsiteX14" fmla="*/ 303360 w 3351287"/>
                  <a:gd name="connsiteY14" fmla="*/ 0 h 60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351287" h="606720">
                    <a:moveTo>
                      <a:pt x="303360" y="0"/>
                    </a:moveTo>
                    <a:cubicBezTo>
                      <a:pt x="429016" y="0"/>
                      <a:pt x="536828" y="76398"/>
                      <a:pt x="582881" y="185279"/>
                    </a:cubicBezTo>
                    <a:lnTo>
                      <a:pt x="585844" y="199955"/>
                    </a:lnTo>
                    <a:lnTo>
                      <a:pt x="2890344" y="199955"/>
                    </a:lnTo>
                    <a:lnTo>
                      <a:pt x="2890344" y="201246"/>
                    </a:lnTo>
                    <a:lnTo>
                      <a:pt x="3231975" y="201246"/>
                    </a:lnTo>
                    <a:lnTo>
                      <a:pt x="3351287" y="303773"/>
                    </a:lnTo>
                    <a:lnTo>
                      <a:pt x="3230336" y="407708"/>
                    </a:lnTo>
                    <a:lnTo>
                      <a:pt x="3109655" y="407708"/>
                    </a:lnTo>
                    <a:lnTo>
                      <a:pt x="3109655" y="407592"/>
                    </a:lnTo>
                    <a:lnTo>
                      <a:pt x="585677" y="407592"/>
                    </a:lnTo>
                    <a:lnTo>
                      <a:pt x="582881" y="421441"/>
                    </a:lnTo>
                    <a:cubicBezTo>
                      <a:pt x="536828" y="530322"/>
                      <a:pt x="429016" y="606720"/>
                      <a:pt x="303360" y="606720"/>
                    </a:cubicBezTo>
                    <a:cubicBezTo>
                      <a:pt x="135819" y="606720"/>
                      <a:pt x="0" y="470901"/>
                      <a:pt x="0" y="303360"/>
                    </a:cubicBezTo>
                    <a:cubicBezTo>
                      <a:pt x="0" y="135819"/>
                      <a:pt x="135819" y="0"/>
                      <a:pt x="303360" y="0"/>
                    </a:cubicBezTo>
                    <a:close/>
                  </a:path>
                </a:pathLst>
              </a:custGeom>
              <a:gradFill>
                <a:gsLst>
                  <a:gs pos="0">
                    <a:srgbClr val="FE4444"/>
                  </a:gs>
                  <a:gs pos="100000">
                    <a:srgbClr val="832B2B"/>
                  </a:gs>
                </a:gsLst>
                <a:lin scaled="0"/>
              </a:gra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grpSp>
        <p:nvGrpSpPr>
          <p:cNvPr id="206" name="组合 205"/>
          <p:cNvGrpSpPr/>
          <p:nvPr>
            <p:custDataLst>
              <p:tags r:id="rId59"/>
            </p:custDataLst>
          </p:nvPr>
        </p:nvGrpSpPr>
        <p:grpSpPr>
          <a:xfrm>
            <a:off x="847090" y="6081395"/>
            <a:ext cx="9074150" cy="2323465"/>
            <a:chOff x="4453" y="4593"/>
            <a:chExt cx="13334" cy="5197"/>
          </a:xfrm>
        </p:grpSpPr>
        <p:sp>
          <p:nvSpPr>
            <p:cNvPr id="207" name="矩形 206"/>
            <p:cNvSpPr/>
            <p:nvPr>
              <p:custDataLst>
                <p:tags r:id="rId60"/>
              </p:custDataLst>
            </p:nvPr>
          </p:nvSpPr>
          <p:spPr>
            <a:xfrm>
              <a:off x="4463" y="4593"/>
              <a:ext cx="10942" cy="1276"/>
            </a:xfrm>
            <a:prstGeom prst="rect">
              <a:avLst/>
            </a:prstGeom>
            <a:solidFill>
              <a:srgbClr val="3498DB">
                <a:lumMod val="20000"/>
                <a:lumOff val="8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208" name="Rectangle 10"/>
            <p:cNvSpPr/>
            <p:nvPr>
              <p:custDataLst>
                <p:tags r:id="rId61"/>
              </p:custDataLst>
            </p:nvPr>
          </p:nvSpPr>
          <p:spPr>
            <a:xfrm>
              <a:off x="15055" y="4593"/>
              <a:ext cx="2732" cy="1276"/>
            </a:xfrm>
            <a:prstGeom prst="rect">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a:bodyPr>
            <a:lstStyle/>
            <a:p>
              <a:pPr marL="0" marR="0" lvl="0" indent="0" algn="ctr" defTabSz="913765" rtl="0" eaLnBrk="1" fontAlgn="auto" latinLnBrk="0" hangingPunct="1">
                <a:lnSpc>
                  <a:spcPct val="120000"/>
                </a:lnSpc>
                <a:spcBef>
                  <a:spcPts val="0"/>
                </a:spcBef>
                <a:spcAft>
                  <a:spcPts val="0"/>
                </a:spcAft>
                <a:buClrTx/>
                <a:buSzTx/>
                <a:buFontTx/>
                <a:buNone/>
                <a:defRPr/>
              </a:pPr>
              <a:endParaRPr kumimoji="0" lang="id-ID" sz="1350" b="0" i="0" u="none" strike="noStrike" kern="1200" cap="none" spc="0" normalizeH="0" baseline="0" noProof="0">
                <a:ln>
                  <a:noFill/>
                </a:ln>
                <a:solidFill>
                  <a:sysClr val="window" lastClr="FFFFFF"/>
                </a:solidFill>
                <a:effectLst/>
                <a:uLnTx/>
                <a:uFillTx/>
                <a:latin typeface="微软雅黑" panose="020B0503020204020204" charset="-122"/>
                <a:ea typeface="微软雅黑" panose="020B0503020204020204" charset="-122"/>
              </a:endParaRPr>
            </a:p>
          </p:txBody>
        </p:sp>
        <p:sp>
          <p:nvSpPr>
            <p:cNvPr id="209" name="Isosceles Triangle 11"/>
            <p:cNvSpPr/>
            <p:nvPr>
              <p:custDataLst>
                <p:tags r:id="rId62"/>
              </p:custDataLst>
            </p:nvPr>
          </p:nvSpPr>
          <p:spPr>
            <a:xfrm rot="16200000">
              <a:off x="14198" y="5005"/>
              <a:ext cx="1270" cy="446"/>
            </a:xfrm>
            <a:prstGeom prst="triangle">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fontScale="25000" lnSpcReduction="20000"/>
            </a:bodyPr>
            <a:lstStyle/>
            <a:p>
              <a:pPr marL="0" marR="0" lvl="0" indent="0" algn="ctr" defTabSz="913765" rtl="0" eaLnBrk="1" fontAlgn="auto" latinLnBrk="0" hangingPunct="1">
                <a:lnSpc>
                  <a:spcPct val="140000"/>
                </a:lnSpc>
                <a:spcBef>
                  <a:spcPts val="0"/>
                </a:spcBef>
                <a:spcAft>
                  <a:spcPts val="0"/>
                </a:spcAft>
                <a:buClrTx/>
                <a:buSzTx/>
                <a:buFontTx/>
                <a:buNone/>
                <a:defRPr/>
              </a:pPr>
              <a:endParaRPr kumimoji="0" lang="id-ID" sz="1350" b="0" i="0" u="none" strike="noStrike" kern="1200" cap="none" spc="0" normalizeH="0" baseline="0" noProof="0">
                <a:ln>
                  <a:noFill/>
                </a:ln>
                <a:solidFill>
                  <a:sysClr val="window" lastClr="FFFFFF"/>
                </a:solidFill>
                <a:effectLst/>
                <a:uLnTx/>
                <a:uFillTx/>
                <a:latin typeface="微软雅黑" panose="020B0503020204020204" charset="-122"/>
                <a:ea typeface="微软雅黑" panose="020B0503020204020204" charset="-122"/>
              </a:endParaRPr>
            </a:p>
          </p:txBody>
        </p:sp>
        <p:sp>
          <p:nvSpPr>
            <p:cNvPr id="210" name="文本框 209"/>
            <p:cNvSpPr txBox="1"/>
            <p:nvPr>
              <p:custDataLst>
                <p:tags r:id="rId63"/>
              </p:custDataLst>
            </p:nvPr>
          </p:nvSpPr>
          <p:spPr>
            <a:xfrm>
              <a:off x="15633" y="4598"/>
              <a:ext cx="2153" cy="1265"/>
            </a:xfrm>
            <a:prstGeom prst="rect">
              <a:avLst/>
            </a:prstGeom>
            <a:noFill/>
          </p:spPr>
          <p:txBody>
            <a:bodyPr wrap="square" rtlCol="0" anchor="ctr" anchorCtr="1">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b="1" i="0" u="none" strike="noStrike" kern="1200" cap="none" spc="300" normalizeH="0" noProof="0" dirty="0">
                  <a:ln>
                    <a:noFill/>
                  </a:ln>
                  <a:solidFill>
                    <a:sysClr val="window" lastClr="FFFFFF"/>
                  </a:solidFill>
                  <a:effectLst/>
                  <a:uLnTx/>
                  <a:uFillTx/>
                  <a:latin typeface="微软雅黑" panose="020B0503020204020204" charset="-122"/>
                  <a:ea typeface="微软雅黑" panose="020B0503020204020204" charset="-122"/>
                </a:rPr>
                <a:t>落实</a:t>
              </a:r>
              <a:endParaRPr kumimoji="0" lang="zh-CN" altLang="en-US" b="1" i="0" u="none" strike="noStrike" kern="1200" cap="none" spc="300" normalizeH="0" noProof="0" dirty="0">
                <a:ln>
                  <a:noFill/>
                </a:ln>
                <a:solidFill>
                  <a:sysClr val="window" lastClr="FFFFFF"/>
                </a:solidFill>
                <a:effectLst/>
                <a:uLnTx/>
                <a:uFillTx/>
                <a:latin typeface="微软雅黑" panose="020B0503020204020204" charset="-122"/>
                <a:ea typeface="微软雅黑" panose="020B0503020204020204" charset="-122"/>
              </a:endParaRPr>
            </a:p>
          </p:txBody>
        </p:sp>
        <p:sp>
          <p:nvSpPr>
            <p:cNvPr id="211" name="文本框 210"/>
            <p:cNvSpPr txBox="1"/>
            <p:nvPr>
              <p:custDataLst>
                <p:tags r:id="rId64"/>
              </p:custDataLst>
            </p:nvPr>
          </p:nvSpPr>
          <p:spPr>
            <a:xfrm>
              <a:off x="4592" y="4634"/>
              <a:ext cx="9087" cy="1193"/>
            </a:xfrm>
            <a:prstGeom prst="rect">
              <a:avLst/>
            </a:prstGeom>
            <a:noFill/>
          </p:spPr>
          <p:txBody>
            <a:bodyPr wrap="square" rtlCol="0" anchor="ctr">
              <a:norm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150" normalizeH="0" noProof="0" dirty="0">
                  <a:ln>
                    <a:noFill/>
                  </a:ln>
                  <a:solidFill>
                    <a:srgbClr val="000000">
                      <a:lumMod val="75000"/>
                      <a:lumOff val="25000"/>
                    </a:srgbClr>
                  </a:solidFill>
                  <a:effectLst/>
                  <a:uLnTx/>
                  <a:uFillTx/>
                  <a:latin typeface="微软雅黑" panose="020B0503020204020204" charset="-122"/>
                  <a:ea typeface="微软雅黑" panose="020B0503020204020204" charset="-122"/>
                </a:rPr>
                <a:t>上层次规划的约束性指标和其他强制性内容。</a:t>
              </a:r>
              <a:endParaRPr kumimoji="0" lang="zh-CN" altLang="en-US" sz="1400" b="0" i="0" u="none" strike="noStrike" kern="1200" cap="none" spc="150" normalizeH="0" noProof="0" dirty="0">
                <a:ln>
                  <a:noFill/>
                </a:ln>
                <a:solidFill>
                  <a:srgbClr val="000000">
                    <a:lumMod val="75000"/>
                    <a:lumOff val="25000"/>
                  </a:srgbClr>
                </a:solidFill>
                <a:effectLst/>
                <a:uLnTx/>
                <a:uFillTx/>
                <a:latin typeface="微软雅黑" panose="020B0503020204020204" charset="-122"/>
                <a:ea typeface="微软雅黑" panose="020B0503020204020204" charset="-122"/>
              </a:endParaRPr>
            </a:p>
          </p:txBody>
        </p:sp>
        <p:sp>
          <p:nvSpPr>
            <p:cNvPr id="212" name="矩形 211"/>
            <p:cNvSpPr/>
            <p:nvPr>
              <p:custDataLst>
                <p:tags r:id="rId65"/>
              </p:custDataLst>
            </p:nvPr>
          </p:nvSpPr>
          <p:spPr>
            <a:xfrm>
              <a:off x="4458" y="5900"/>
              <a:ext cx="10949" cy="1276"/>
            </a:xfrm>
            <a:prstGeom prst="rect">
              <a:avLst/>
            </a:prstGeom>
            <a:solidFill>
              <a:srgbClr val="9BBB59">
                <a:lumMod val="20000"/>
                <a:lumOff val="8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213" name="Rectangle 9"/>
            <p:cNvSpPr/>
            <p:nvPr>
              <p:custDataLst>
                <p:tags r:id="rId66"/>
              </p:custDataLst>
            </p:nvPr>
          </p:nvSpPr>
          <p:spPr>
            <a:xfrm>
              <a:off x="15055" y="5900"/>
              <a:ext cx="2727" cy="1276"/>
            </a:xfrm>
            <a:prstGeom prst="rect">
              <a:avLst/>
            </a:pr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a:bodyPr>
            <a:lstStyle/>
            <a:p>
              <a:pPr marL="0" marR="0" lvl="0" indent="0" algn="ctr" defTabSz="913765" rtl="0" eaLnBrk="1" fontAlgn="auto" latinLnBrk="0" hangingPunct="1">
                <a:lnSpc>
                  <a:spcPct val="120000"/>
                </a:lnSpc>
                <a:spcBef>
                  <a:spcPts val="0"/>
                </a:spcBef>
                <a:spcAft>
                  <a:spcPts val="0"/>
                </a:spcAft>
                <a:buClrTx/>
                <a:buSzTx/>
                <a:buFontTx/>
                <a:buNone/>
                <a:defRPr/>
              </a:pPr>
              <a:endParaRPr kumimoji="0" lang="id-ID" sz="1350" b="0" i="0" u="none" strike="noStrike" kern="1200" cap="none" spc="0" normalizeH="0" baseline="0" noProof="0">
                <a:ln>
                  <a:noFill/>
                </a:ln>
                <a:solidFill>
                  <a:sysClr val="window" lastClr="FFFFFF"/>
                </a:solidFill>
                <a:effectLst/>
                <a:uLnTx/>
                <a:uFillTx/>
                <a:latin typeface="微软雅黑" panose="020B0503020204020204" charset="-122"/>
                <a:ea typeface="微软雅黑" panose="020B0503020204020204" charset="-122"/>
              </a:endParaRPr>
            </a:p>
          </p:txBody>
        </p:sp>
        <p:sp>
          <p:nvSpPr>
            <p:cNvPr id="214" name="Isosceles Triangle 12"/>
            <p:cNvSpPr/>
            <p:nvPr>
              <p:custDataLst>
                <p:tags r:id="rId67"/>
              </p:custDataLst>
            </p:nvPr>
          </p:nvSpPr>
          <p:spPr>
            <a:xfrm rot="16200000">
              <a:off x="14195" y="6315"/>
              <a:ext cx="1275" cy="446"/>
            </a:xfrm>
            <a:prstGeom prst="triangle">
              <a:avLst/>
            </a:pr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fontScale="25000" lnSpcReduction="20000"/>
            </a:bodyPr>
            <a:lstStyle/>
            <a:p>
              <a:pPr marL="0" marR="0" lvl="0" indent="0" algn="ctr" defTabSz="913765" rtl="0" eaLnBrk="1" fontAlgn="auto" latinLnBrk="0" hangingPunct="1">
                <a:lnSpc>
                  <a:spcPct val="140000"/>
                </a:lnSpc>
                <a:spcBef>
                  <a:spcPts val="0"/>
                </a:spcBef>
                <a:spcAft>
                  <a:spcPts val="0"/>
                </a:spcAft>
                <a:buClrTx/>
                <a:buSzTx/>
                <a:buFontTx/>
                <a:buNone/>
                <a:defRPr/>
              </a:pPr>
              <a:endParaRPr kumimoji="0" lang="id-ID" sz="1350" b="0" i="0" u="none" strike="noStrike" kern="1200" cap="none" spc="0" normalizeH="0" baseline="0" noProof="0">
                <a:ln>
                  <a:noFill/>
                </a:ln>
                <a:solidFill>
                  <a:sysClr val="window" lastClr="FFFFFF"/>
                </a:solidFill>
                <a:effectLst/>
                <a:uLnTx/>
                <a:uFillTx/>
                <a:latin typeface="微软雅黑" panose="020B0503020204020204" charset="-122"/>
                <a:ea typeface="微软雅黑" panose="020B0503020204020204" charset="-122"/>
              </a:endParaRPr>
            </a:p>
          </p:txBody>
        </p:sp>
        <p:sp>
          <p:nvSpPr>
            <p:cNvPr id="215" name="文本框 214"/>
            <p:cNvSpPr txBox="1"/>
            <p:nvPr>
              <p:custDataLst>
                <p:tags r:id="rId68"/>
              </p:custDataLst>
            </p:nvPr>
          </p:nvSpPr>
          <p:spPr>
            <a:xfrm>
              <a:off x="15633" y="5900"/>
              <a:ext cx="2151" cy="1276"/>
            </a:xfrm>
            <a:prstGeom prst="rect">
              <a:avLst/>
            </a:prstGeom>
            <a:noFill/>
          </p:spPr>
          <p:txBody>
            <a:bodyPr wrap="square" rtlCol="0" anchor="ctr" anchorCtr="1">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b="1" i="0" u="none" strike="noStrike" kern="1200" cap="none" spc="300" normalizeH="0" noProof="0" dirty="0">
                  <a:ln>
                    <a:noFill/>
                  </a:ln>
                  <a:solidFill>
                    <a:sysClr val="window" lastClr="FFFFFF"/>
                  </a:solidFill>
                  <a:effectLst/>
                  <a:uLnTx/>
                  <a:uFillTx/>
                  <a:latin typeface="微软雅黑" panose="020B0503020204020204" charset="-122"/>
                  <a:ea typeface="微软雅黑" panose="020B0503020204020204" charset="-122"/>
                </a:rPr>
                <a:t>深化</a:t>
              </a:r>
              <a:endParaRPr kumimoji="0" lang="zh-CN" altLang="en-US" b="1" i="0" u="none" strike="noStrike" kern="1200" cap="none" spc="300" normalizeH="0" noProof="0" dirty="0">
                <a:ln>
                  <a:noFill/>
                </a:ln>
                <a:solidFill>
                  <a:sysClr val="window" lastClr="FFFFFF"/>
                </a:solidFill>
                <a:effectLst/>
                <a:uLnTx/>
                <a:uFillTx/>
                <a:latin typeface="微软雅黑" panose="020B0503020204020204" charset="-122"/>
                <a:ea typeface="微软雅黑" panose="020B0503020204020204" charset="-122"/>
              </a:endParaRPr>
            </a:p>
          </p:txBody>
        </p:sp>
        <p:sp>
          <p:nvSpPr>
            <p:cNvPr id="216" name="文本框 215"/>
            <p:cNvSpPr txBox="1"/>
            <p:nvPr>
              <p:custDataLst>
                <p:tags r:id="rId69"/>
              </p:custDataLst>
            </p:nvPr>
          </p:nvSpPr>
          <p:spPr>
            <a:xfrm>
              <a:off x="4592" y="5941"/>
              <a:ext cx="9835" cy="1193"/>
            </a:xfrm>
            <a:prstGeom prst="rect">
              <a:avLst/>
            </a:prstGeom>
            <a:noFill/>
          </p:spPr>
          <p:txBody>
            <a:bodyPr wrap="square" rtlCol="0" anchor="ctr">
              <a:no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150" normalizeH="0" noProof="0" dirty="0">
                  <a:ln>
                    <a:noFill/>
                  </a:ln>
                  <a:solidFill>
                    <a:srgbClr val="000000">
                      <a:lumMod val="75000"/>
                      <a:lumOff val="25000"/>
                    </a:srgbClr>
                  </a:solidFill>
                  <a:effectLst/>
                  <a:uLnTx/>
                  <a:uFillTx/>
                  <a:latin typeface="微软雅黑" panose="020B0503020204020204" charset="-122"/>
                  <a:ea typeface="微软雅黑" panose="020B0503020204020204" charset="-122"/>
                </a:rPr>
                <a:t>对上层次规划的内容进一步分解和细化，如对用途分区进行细化，或者对重大的结构性要素如交通走廊等进行空间上的深化落实。</a:t>
              </a:r>
              <a:endParaRPr kumimoji="0" lang="zh-CN" altLang="en-US" sz="1400" b="0" i="0" u="none" strike="noStrike" kern="1200" cap="none" spc="150" normalizeH="0" noProof="0" dirty="0">
                <a:ln>
                  <a:noFill/>
                </a:ln>
                <a:solidFill>
                  <a:srgbClr val="000000">
                    <a:lumMod val="75000"/>
                    <a:lumOff val="25000"/>
                  </a:srgbClr>
                </a:solidFill>
                <a:effectLst/>
                <a:uLnTx/>
                <a:uFillTx/>
                <a:latin typeface="微软雅黑" panose="020B0503020204020204" charset="-122"/>
                <a:ea typeface="微软雅黑" panose="020B0503020204020204" charset="-122"/>
              </a:endParaRPr>
            </a:p>
          </p:txBody>
        </p:sp>
        <p:sp>
          <p:nvSpPr>
            <p:cNvPr id="217" name="矩形 216"/>
            <p:cNvSpPr/>
            <p:nvPr>
              <p:custDataLst>
                <p:tags r:id="rId70"/>
              </p:custDataLst>
            </p:nvPr>
          </p:nvSpPr>
          <p:spPr>
            <a:xfrm>
              <a:off x="4454" y="7208"/>
              <a:ext cx="10952" cy="1276"/>
            </a:xfrm>
            <a:prstGeom prst="rect">
              <a:avLst/>
            </a:prstGeom>
            <a:solidFill>
              <a:srgbClr val="1AA3AA">
                <a:lumMod val="20000"/>
                <a:lumOff val="8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218" name="Rectangle 10"/>
            <p:cNvSpPr/>
            <p:nvPr>
              <p:custDataLst>
                <p:tags r:id="rId71"/>
              </p:custDataLst>
            </p:nvPr>
          </p:nvSpPr>
          <p:spPr>
            <a:xfrm>
              <a:off x="15055" y="7208"/>
              <a:ext cx="2731" cy="1276"/>
            </a:xfrm>
            <a:prstGeom prst="rect">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a:bodyPr>
            <a:lstStyle/>
            <a:p>
              <a:pPr marL="0" marR="0" lvl="0" indent="0" algn="ctr" defTabSz="913765" rtl="0" eaLnBrk="1" fontAlgn="auto" latinLnBrk="0" hangingPunct="1">
                <a:lnSpc>
                  <a:spcPct val="120000"/>
                </a:lnSpc>
                <a:spcBef>
                  <a:spcPts val="0"/>
                </a:spcBef>
                <a:spcAft>
                  <a:spcPts val="0"/>
                </a:spcAft>
                <a:buClrTx/>
                <a:buSzTx/>
                <a:buFontTx/>
                <a:buNone/>
                <a:defRPr/>
              </a:pPr>
              <a:endParaRPr kumimoji="0" lang="id-ID" sz="1350" b="0" i="0" u="none" strike="noStrike" kern="1200" cap="none" spc="0" normalizeH="0" baseline="0" noProof="0">
                <a:ln>
                  <a:noFill/>
                </a:ln>
                <a:solidFill>
                  <a:sysClr val="window" lastClr="FFFFFF"/>
                </a:solidFill>
                <a:effectLst/>
                <a:uLnTx/>
                <a:uFillTx/>
                <a:latin typeface="微软雅黑" panose="020B0503020204020204" charset="-122"/>
                <a:ea typeface="微软雅黑" panose="020B0503020204020204" charset="-122"/>
              </a:endParaRPr>
            </a:p>
          </p:txBody>
        </p:sp>
        <p:sp>
          <p:nvSpPr>
            <p:cNvPr id="219" name="Isosceles Triangle 11"/>
            <p:cNvSpPr/>
            <p:nvPr>
              <p:custDataLst>
                <p:tags r:id="rId72"/>
              </p:custDataLst>
            </p:nvPr>
          </p:nvSpPr>
          <p:spPr>
            <a:xfrm rot="16200000">
              <a:off x="14198" y="7620"/>
              <a:ext cx="1270" cy="446"/>
            </a:xfrm>
            <a:prstGeom prst="triangle">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fontScale="25000" lnSpcReduction="20000"/>
            </a:bodyPr>
            <a:lstStyle/>
            <a:p>
              <a:pPr marL="0" marR="0" lvl="0" indent="0" algn="ctr" defTabSz="913765" rtl="0" eaLnBrk="1" fontAlgn="auto" latinLnBrk="0" hangingPunct="1">
                <a:lnSpc>
                  <a:spcPct val="140000"/>
                </a:lnSpc>
                <a:spcBef>
                  <a:spcPts val="0"/>
                </a:spcBef>
                <a:spcAft>
                  <a:spcPts val="0"/>
                </a:spcAft>
                <a:buClrTx/>
                <a:buSzTx/>
                <a:buFontTx/>
                <a:buNone/>
                <a:defRPr/>
              </a:pPr>
              <a:endParaRPr kumimoji="0" lang="id-ID" sz="1350" b="0" i="0" u="none" strike="noStrike" kern="1200" cap="none" spc="0" normalizeH="0" baseline="0" noProof="0">
                <a:ln>
                  <a:noFill/>
                </a:ln>
                <a:solidFill>
                  <a:sysClr val="window" lastClr="FFFFFF"/>
                </a:solidFill>
                <a:effectLst/>
                <a:uLnTx/>
                <a:uFillTx/>
                <a:latin typeface="微软雅黑" panose="020B0503020204020204" charset="-122"/>
                <a:ea typeface="微软雅黑" panose="020B0503020204020204" charset="-122"/>
              </a:endParaRPr>
            </a:p>
          </p:txBody>
        </p:sp>
        <p:sp>
          <p:nvSpPr>
            <p:cNvPr id="220" name="文本框 219"/>
            <p:cNvSpPr txBox="1"/>
            <p:nvPr>
              <p:custDataLst>
                <p:tags r:id="rId73"/>
              </p:custDataLst>
            </p:nvPr>
          </p:nvSpPr>
          <p:spPr>
            <a:xfrm>
              <a:off x="15633" y="7213"/>
              <a:ext cx="2153" cy="1265"/>
            </a:xfrm>
            <a:prstGeom prst="rect">
              <a:avLst/>
            </a:prstGeom>
            <a:noFill/>
          </p:spPr>
          <p:txBody>
            <a:bodyPr wrap="square" rtlCol="0" anchor="ctr" anchorCtr="1">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b="1" i="0" u="none" strike="noStrike" kern="1200" cap="none" spc="300" normalizeH="0" noProof="0" dirty="0">
                  <a:ln>
                    <a:noFill/>
                  </a:ln>
                  <a:solidFill>
                    <a:sysClr val="window" lastClr="FFFFFF"/>
                  </a:solidFill>
                  <a:effectLst/>
                  <a:uLnTx/>
                  <a:uFillTx/>
                  <a:latin typeface="微软雅黑" panose="020B0503020204020204" charset="-122"/>
                  <a:ea typeface="微软雅黑" panose="020B0503020204020204" charset="-122"/>
                </a:rPr>
                <a:t>优化</a:t>
              </a:r>
              <a:endParaRPr kumimoji="0" lang="zh-CN" altLang="en-US" b="1" i="0" u="none" strike="noStrike" kern="1200" cap="none" spc="300" normalizeH="0" noProof="0" dirty="0">
                <a:ln>
                  <a:noFill/>
                </a:ln>
                <a:solidFill>
                  <a:sysClr val="window" lastClr="FFFFFF"/>
                </a:solidFill>
                <a:effectLst/>
                <a:uLnTx/>
                <a:uFillTx/>
                <a:latin typeface="微软雅黑" panose="020B0503020204020204" charset="-122"/>
                <a:ea typeface="微软雅黑" panose="020B0503020204020204" charset="-122"/>
              </a:endParaRPr>
            </a:p>
          </p:txBody>
        </p:sp>
        <p:sp>
          <p:nvSpPr>
            <p:cNvPr id="221" name="文本框 220"/>
            <p:cNvSpPr txBox="1"/>
            <p:nvPr>
              <p:custDataLst>
                <p:tags r:id="rId74"/>
              </p:custDataLst>
            </p:nvPr>
          </p:nvSpPr>
          <p:spPr>
            <a:xfrm>
              <a:off x="4592" y="7249"/>
              <a:ext cx="9086" cy="1193"/>
            </a:xfrm>
            <a:prstGeom prst="rect">
              <a:avLst/>
            </a:prstGeom>
            <a:noFill/>
          </p:spPr>
          <p:txBody>
            <a:bodyPr wrap="square" rtlCol="0" anchor="ct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150" normalizeH="0" noProof="0" dirty="0">
                  <a:ln>
                    <a:noFill/>
                  </a:ln>
                  <a:solidFill>
                    <a:srgbClr val="000000">
                      <a:lumMod val="75000"/>
                      <a:lumOff val="25000"/>
                    </a:srgbClr>
                  </a:solidFill>
                  <a:effectLst/>
                  <a:uLnTx/>
                  <a:uFillTx/>
                  <a:latin typeface="微软雅黑" panose="020B0503020204020204" charset="-122"/>
                  <a:ea typeface="微软雅黑" panose="020B0503020204020204" charset="-122"/>
                </a:rPr>
                <a:t>下层次规划原则上遵守上层次国土空间规划的内容，但可适当作出优化与调整，如对支路、管线的优化调整。</a:t>
              </a:r>
              <a:endParaRPr kumimoji="0" lang="zh-CN" altLang="en-US" sz="1400" b="0" i="0" u="none" strike="noStrike" kern="1200" cap="none" spc="150" normalizeH="0" noProof="0" dirty="0">
                <a:ln>
                  <a:noFill/>
                </a:ln>
                <a:solidFill>
                  <a:srgbClr val="000000">
                    <a:lumMod val="75000"/>
                    <a:lumOff val="25000"/>
                  </a:srgbClr>
                </a:solidFill>
                <a:effectLst/>
                <a:uLnTx/>
                <a:uFillTx/>
                <a:latin typeface="微软雅黑" panose="020B0503020204020204" charset="-122"/>
                <a:ea typeface="微软雅黑" panose="020B0503020204020204" charset="-122"/>
              </a:endParaRPr>
            </a:p>
          </p:txBody>
        </p:sp>
        <p:sp>
          <p:nvSpPr>
            <p:cNvPr id="222" name="矩形 221"/>
            <p:cNvSpPr/>
            <p:nvPr>
              <p:custDataLst>
                <p:tags r:id="rId75"/>
              </p:custDataLst>
            </p:nvPr>
          </p:nvSpPr>
          <p:spPr>
            <a:xfrm>
              <a:off x="4453" y="8514"/>
              <a:ext cx="10952" cy="1276"/>
            </a:xfrm>
            <a:prstGeom prst="rect">
              <a:avLst/>
            </a:prstGeom>
            <a:solidFill>
              <a:srgbClr val="69A35B">
                <a:lumMod val="20000"/>
                <a:lumOff val="8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223" name="Rectangle 9"/>
            <p:cNvSpPr/>
            <p:nvPr>
              <p:custDataLst>
                <p:tags r:id="rId76"/>
              </p:custDataLst>
            </p:nvPr>
          </p:nvSpPr>
          <p:spPr>
            <a:xfrm>
              <a:off x="15055" y="8514"/>
              <a:ext cx="2731" cy="1276"/>
            </a:xfrm>
            <a:prstGeom prst="rect">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a:bodyPr>
            <a:lstStyle/>
            <a:p>
              <a:pPr marL="0" marR="0" lvl="0" indent="0" algn="ctr" defTabSz="913765" rtl="0" eaLnBrk="1" fontAlgn="auto" latinLnBrk="0" hangingPunct="1">
                <a:lnSpc>
                  <a:spcPct val="120000"/>
                </a:lnSpc>
                <a:spcBef>
                  <a:spcPts val="0"/>
                </a:spcBef>
                <a:spcAft>
                  <a:spcPts val="0"/>
                </a:spcAft>
                <a:buClrTx/>
                <a:buSzTx/>
                <a:buFontTx/>
                <a:buNone/>
                <a:defRPr/>
              </a:pPr>
              <a:endParaRPr kumimoji="0" lang="id-ID" sz="1350" b="0" i="0" u="none" strike="noStrike" kern="1200" cap="none" spc="0" normalizeH="0" baseline="0" noProof="0">
                <a:ln>
                  <a:noFill/>
                </a:ln>
                <a:solidFill>
                  <a:sysClr val="window" lastClr="FFFFFF"/>
                </a:solidFill>
                <a:effectLst/>
                <a:uLnTx/>
                <a:uFillTx/>
                <a:latin typeface="微软雅黑" panose="020B0503020204020204" charset="-122"/>
                <a:ea typeface="微软雅黑" panose="020B0503020204020204" charset="-122"/>
              </a:endParaRPr>
            </a:p>
          </p:txBody>
        </p:sp>
        <p:sp>
          <p:nvSpPr>
            <p:cNvPr id="224" name="Isosceles Triangle 12"/>
            <p:cNvSpPr/>
            <p:nvPr>
              <p:custDataLst>
                <p:tags r:id="rId77"/>
              </p:custDataLst>
            </p:nvPr>
          </p:nvSpPr>
          <p:spPr>
            <a:xfrm rot="16200000">
              <a:off x="14195" y="8929"/>
              <a:ext cx="1275" cy="446"/>
            </a:xfrm>
            <a:prstGeom prst="triangle">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fontScale="25000" lnSpcReduction="20000"/>
            </a:bodyPr>
            <a:lstStyle/>
            <a:p>
              <a:pPr marL="0" marR="0" lvl="0" indent="0" algn="ctr" defTabSz="913765" rtl="0" eaLnBrk="1" fontAlgn="auto" latinLnBrk="0" hangingPunct="1">
                <a:lnSpc>
                  <a:spcPct val="140000"/>
                </a:lnSpc>
                <a:spcBef>
                  <a:spcPts val="0"/>
                </a:spcBef>
                <a:spcAft>
                  <a:spcPts val="0"/>
                </a:spcAft>
                <a:buClrTx/>
                <a:buSzTx/>
                <a:buFontTx/>
                <a:buNone/>
                <a:defRPr/>
              </a:pPr>
              <a:endParaRPr kumimoji="0" lang="id-ID" sz="1350" b="0" i="0" u="none" strike="noStrike" kern="1200" cap="none" spc="0" normalizeH="0" baseline="0" noProof="0">
                <a:ln>
                  <a:noFill/>
                </a:ln>
                <a:solidFill>
                  <a:sysClr val="window" lastClr="FFFFFF"/>
                </a:solidFill>
                <a:effectLst/>
                <a:uLnTx/>
                <a:uFillTx/>
                <a:latin typeface="微软雅黑" panose="020B0503020204020204" charset="-122"/>
                <a:ea typeface="微软雅黑" panose="020B0503020204020204" charset="-122"/>
              </a:endParaRPr>
            </a:p>
          </p:txBody>
        </p:sp>
        <p:sp>
          <p:nvSpPr>
            <p:cNvPr id="225" name="文本框 224"/>
            <p:cNvSpPr txBox="1"/>
            <p:nvPr>
              <p:custDataLst>
                <p:tags r:id="rId78"/>
              </p:custDataLst>
            </p:nvPr>
          </p:nvSpPr>
          <p:spPr>
            <a:xfrm>
              <a:off x="15633" y="8514"/>
              <a:ext cx="2153" cy="1276"/>
            </a:xfrm>
            <a:prstGeom prst="rect">
              <a:avLst/>
            </a:prstGeom>
            <a:noFill/>
          </p:spPr>
          <p:txBody>
            <a:bodyPr wrap="square" rtlCol="0" anchor="ctr" anchorCtr="1">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b="1" i="0" u="none" strike="noStrike" kern="1200" cap="none" spc="300" normalizeH="0" noProof="0" dirty="0">
                  <a:ln>
                    <a:noFill/>
                  </a:ln>
                  <a:solidFill>
                    <a:sysClr val="window" lastClr="FFFFFF"/>
                  </a:solidFill>
                  <a:effectLst/>
                  <a:uLnTx/>
                  <a:uFillTx/>
                  <a:latin typeface="微软雅黑" panose="020B0503020204020204" charset="-122"/>
                  <a:ea typeface="微软雅黑" panose="020B0503020204020204" charset="-122"/>
                </a:rPr>
                <a:t>增补</a:t>
              </a:r>
              <a:endParaRPr kumimoji="0" lang="zh-CN" altLang="en-US" b="1" i="0" u="none" strike="noStrike" kern="1200" cap="none" spc="300" normalizeH="0" noProof="0" dirty="0">
                <a:ln>
                  <a:noFill/>
                </a:ln>
                <a:solidFill>
                  <a:sysClr val="window" lastClr="FFFFFF"/>
                </a:solidFill>
                <a:effectLst/>
                <a:uLnTx/>
                <a:uFillTx/>
                <a:latin typeface="微软雅黑" panose="020B0503020204020204" charset="-122"/>
                <a:ea typeface="微软雅黑" panose="020B0503020204020204" charset="-122"/>
              </a:endParaRPr>
            </a:p>
          </p:txBody>
        </p:sp>
        <p:sp>
          <p:nvSpPr>
            <p:cNvPr id="226" name="文本框 225"/>
            <p:cNvSpPr txBox="1"/>
            <p:nvPr>
              <p:custDataLst>
                <p:tags r:id="rId79"/>
              </p:custDataLst>
            </p:nvPr>
          </p:nvSpPr>
          <p:spPr>
            <a:xfrm>
              <a:off x="4592" y="8557"/>
              <a:ext cx="9087" cy="1193"/>
            </a:xfrm>
            <a:prstGeom prst="rect">
              <a:avLst/>
            </a:prstGeom>
            <a:noFill/>
          </p:spPr>
          <p:txBody>
            <a:bodyPr wrap="square" rtlCol="0" anchor="ctr">
              <a:no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150" normalizeH="0" noProof="0" dirty="0">
                  <a:ln>
                    <a:noFill/>
                  </a:ln>
                  <a:solidFill>
                    <a:srgbClr val="000000">
                      <a:lumMod val="75000"/>
                      <a:lumOff val="25000"/>
                    </a:srgbClr>
                  </a:solidFill>
                  <a:effectLst/>
                  <a:uLnTx/>
                  <a:uFillTx/>
                  <a:latin typeface="微软雅黑" panose="020B0503020204020204" charset="-122"/>
                  <a:ea typeface="微软雅黑" panose="020B0503020204020204" charset="-122"/>
                </a:rPr>
                <a:t>下层次国土空间规划可在本级事权范围内进一步增加与补充相应内容，如对本级历史文化保护名录等的增加和补充。</a:t>
              </a:r>
              <a:endParaRPr kumimoji="0" lang="zh-CN" altLang="en-US" sz="1400" b="0" i="0" u="none" strike="noStrike" kern="1200" cap="none" spc="150" normalizeH="0" noProof="0" dirty="0">
                <a:ln>
                  <a:noFill/>
                </a:ln>
                <a:solidFill>
                  <a:srgbClr val="000000">
                    <a:lumMod val="75000"/>
                    <a:lumOff val="25000"/>
                  </a:srgbClr>
                </a:solidFill>
                <a:effectLst/>
                <a:uLnTx/>
                <a:uFillTx/>
                <a:latin typeface="微软雅黑" panose="020B0503020204020204" charset="-122"/>
                <a:ea typeface="微软雅黑" panose="020B0503020204020204" charset="-122"/>
              </a:endParaRPr>
            </a:p>
          </p:txBody>
        </p:sp>
      </p:grpSp>
      <p:sp>
        <p:nvSpPr>
          <p:cNvPr id="2" name="文本框 1"/>
          <p:cNvSpPr txBox="1"/>
          <p:nvPr/>
        </p:nvSpPr>
        <p:spPr>
          <a:xfrm>
            <a:off x="466214" y="219971"/>
            <a:ext cx="9757799" cy="507831"/>
          </a:xfrm>
          <a:prstGeom prst="rect">
            <a:avLst/>
          </a:prstGeom>
          <a:noFill/>
        </p:spPr>
        <p:txBody>
          <a:bodyPr wrap="none" rtlCol="0" anchor="ctr">
            <a:spAutoFit/>
          </a:bodyPr>
          <a:lstStyle/>
          <a:p>
            <a:pPr algn="ctr"/>
            <a:r>
              <a:rPr lang="zh-CN" altLang="en-US" sz="2700" b="1" dirty="0">
                <a:solidFill>
                  <a:schemeClr val="bg1"/>
                </a:solidFill>
                <a:latin typeface="黑体" panose="02010600030101010101" pitchFamily="49" charset="-122"/>
                <a:ea typeface="黑体" panose="02010600030101010101" pitchFamily="49" charset="-122"/>
              </a:rPr>
              <a:t>石家庄市栾城区西营乡国土空间总体规划（</a:t>
            </a:r>
            <a:r>
              <a:rPr lang="en-US" altLang="zh-CN" sz="2700" b="1" dirty="0">
                <a:solidFill>
                  <a:schemeClr val="bg1"/>
                </a:solidFill>
                <a:latin typeface="黑体" panose="02010600030101010101" pitchFamily="49" charset="-122"/>
                <a:ea typeface="黑体" panose="02010600030101010101" pitchFamily="49" charset="-122"/>
              </a:rPr>
              <a:t>2021-2035</a:t>
            </a:r>
            <a:r>
              <a:rPr lang="zh-CN" altLang="en-US" sz="2700" b="1" dirty="0">
                <a:solidFill>
                  <a:schemeClr val="bg1"/>
                </a:solidFill>
                <a:latin typeface="黑体" panose="02010600030101010101" pitchFamily="49" charset="-122"/>
                <a:ea typeface="黑体" panose="02010600030101010101" pitchFamily="49" charset="-122"/>
              </a:rPr>
              <a:t>年）公示</a:t>
            </a:r>
            <a:endParaRPr lang="zh-CN" altLang="en-US" sz="2700" b="1" dirty="0">
              <a:solidFill>
                <a:schemeClr val="bg1"/>
              </a:solidFill>
              <a:latin typeface="黑体" panose="02010600030101010101" pitchFamily="49" charset="-122"/>
              <a:ea typeface="黑体" panose="02010600030101010101" pitchFamily="49" charset="-122"/>
            </a:endParaRPr>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i"/>
  <p:tag name="KSO_WM_UNIT_INDEX" val="2"/>
  <p:tag name="KSO_WM_UNIT_ID" val="diagram160555_3*i*2"/>
  <p:tag name="KSO_WM_TEMPLATE_CATEGORY" val="diagram"/>
  <p:tag name="KSO_WM_TEMPLATE_INDEX" val="160555"/>
  <p:tag name="KSO_WM_UNIT_LAYERLEVEL" val="1"/>
  <p:tag name="KSO_WM_TAG_VERSION" val="1.0"/>
  <p:tag name="KSO_WM_BEAUTIFY_FLAG" val="#wm#"/>
  <p:tag name="KSO_WM_UNIT_USESOURCEFORMAT_APPLY" val="1"/>
</p:tagLst>
</file>

<file path=ppt/tags/tag10.xml><?xml version="1.0" encoding="utf-8"?>
<p:tagLst xmlns:p="http://schemas.openxmlformats.org/presentationml/2006/main">
  <p:tag name="KSO_WM_TAG_VERSION" val="1.0"/>
  <p:tag name="KSO_WM_TEMPLATE_CATEGORY" val="diagram"/>
  <p:tag name="KSO_WM_TEMPLATE_INDEX" val="160555"/>
  <p:tag name="KSO_WM_UNIT_TYPE" val="m_h_f"/>
  <p:tag name="KSO_WM_UNIT_INDEX" val="1_2_1"/>
  <p:tag name="KSO_WM_UNIT_ID" val="diagram160555_3*m_h_f*1_2_1"/>
  <p:tag name="KSO_WM_UNIT_LAYERLEVEL" val="1_1_1"/>
  <p:tag name="KSO_WM_UNIT_VALUE" val="12"/>
  <p:tag name="KSO_WM_UNIT_HIGHLIGHT" val="0"/>
  <p:tag name="KSO_WM_UNIT_COMPATIBLE" val="0"/>
  <p:tag name="KSO_WM_DIAGRAM_GROUP_CODE" val="m1-1"/>
  <p:tag name="KSO_WM_UNIT_PRESET_TEXT" val="单击此处输入你的正文"/>
  <p:tag name="KSO_WM_UNIT_NOCLEAR" val="0"/>
  <p:tag name="KSO_WM_UNIT_DIAGRAM_ISNUMVISUAL" val="0"/>
  <p:tag name="KSO_WM_UNIT_DIAGRAM_ISREFERUNIT" val="0"/>
  <p:tag name="KSO_WM_UNIT_SUBTYPE" val="a"/>
  <p:tag name="KSO_WM_UNIT_USESOURCEFORMAT_APPLY" val="1"/>
  <p:tag name="KSO_WM_UNIT_TEXT_FILL_FORE_SCHEMECOLOR_INDEX" val="13"/>
  <p:tag name="KSO_WM_UNIT_TEXT_FILL_TYPE"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i"/>
  <p:tag name="KSO_WM_UNIT_INDEX" val="3"/>
  <p:tag name="KSO_WM_UNIT_ID" val="diagram160555_3*i*3"/>
  <p:tag name="KSO_WM_TEMPLATE_CATEGORY" val="diagram"/>
  <p:tag name="KSO_WM_TEMPLATE_INDEX" val="160555"/>
  <p:tag name="KSO_WM_UNIT_LAYERLEVEL" val="1"/>
  <p:tag name="KSO_WM_TAG_VERSION" val="1.0"/>
  <p:tag name="KSO_WM_BEAUTIFY_FLAG" val="#wm#"/>
  <p:tag name="KSO_WM_UNIT_USESOURCEFORMAT_APPLY" val="1"/>
</p:tagLst>
</file>

<file path=ppt/tags/tag12.xml><?xml version="1.0" encoding="utf-8"?>
<p:tagLst xmlns:p="http://schemas.openxmlformats.org/presentationml/2006/main">
  <p:tag name="KSO_WM_TAG_VERSION" val="1.0"/>
  <p:tag name="KSO_WM_TEMPLATE_CATEGORY" val="diagram"/>
  <p:tag name="KSO_WM_TEMPLATE_INDEX" val="160555"/>
  <p:tag name="KSO_WM_UNIT_TYPE" val="m_h_i"/>
  <p:tag name="KSO_WM_UNIT_INDEX" val="1_3_1"/>
  <p:tag name="KSO_WM_UNIT_ID" val="diagram160555_3*m_h_i*1_3_1"/>
  <p:tag name="KSO_WM_UNIT_LAYERLEVEL" val="1_1_1"/>
  <p:tag name="KSO_WM_DIAGRAM_GROUP_CODE" val="m1-1"/>
  <p:tag name="KSO_WM_UNIT_HIGHLIGHT" val="0"/>
  <p:tag name="KSO_WM_UNIT_COMPATIBLE" val="0"/>
  <p:tag name="KSO_WM_UNIT_DIAGRAM_ISNUMVISUAL" val="0"/>
  <p:tag name="KSO_WM_UNIT_DIAGRAM_ISREFERUNIT" val="0"/>
  <p:tag name="KSO_WM_UNIT_USESOURCEFORMAT_APPLY" val="1"/>
  <p:tag name="KSO_WM_UNIT_FILL_FORE_SCHEMECOLOR_INDEX" val="7"/>
  <p:tag name="KSO_WM_UNIT_FILL_TYPE" val="1"/>
</p:tagLst>
</file>

<file path=ppt/tags/tag13.xml><?xml version="1.0" encoding="utf-8"?>
<p:tagLst xmlns:p="http://schemas.openxmlformats.org/presentationml/2006/main">
  <p:tag name="KSO_WM_TAG_VERSION" val="1.0"/>
  <p:tag name="KSO_WM_TEMPLATE_CATEGORY" val="diagram"/>
  <p:tag name="KSO_WM_TEMPLATE_INDEX" val="160555"/>
  <p:tag name="KSO_WM_UNIT_TYPE" val="m_h_i"/>
  <p:tag name="KSO_WM_UNIT_INDEX" val="1_3_2"/>
  <p:tag name="KSO_WM_UNIT_ID" val="diagram160555_3*m_h_i*1_3_2"/>
  <p:tag name="KSO_WM_UNIT_LAYERLEVEL" val="1_1_1"/>
  <p:tag name="KSO_WM_DIAGRAM_GROUP_CODE" val="m1-1"/>
  <p:tag name="KSO_WM_UNIT_HIGHLIGHT" val="0"/>
  <p:tag name="KSO_WM_UNIT_COMPATIBLE" val="0"/>
  <p:tag name="KSO_WM_UNIT_DIAGRAM_ISNUMVISUAL" val="0"/>
  <p:tag name="KSO_WM_UNIT_DIAGRAM_ISREFERUNIT" val="0"/>
  <p:tag name="KSO_WM_UNIT_USESOURCEFORMAT_APPLY" val="1"/>
  <p:tag name="KSO_WM_UNIT_FILL_FORE_SCHEMECOLOR_INDEX" val="7"/>
  <p:tag name="KSO_WM_UNI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160555_3*m_h_i*1_3_3"/>
  <p:tag name="KSO_WM_TEMPLATE_CATEGORY" val="diagram"/>
  <p:tag name="KSO_WM_TEMPLATE_INDEX" val="160555"/>
  <p:tag name="KSO_WM_UNIT_LAYERLEVEL" val="1_1_1"/>
  <p:tag name="KSO_WM_TAG_VERSION" val="1.0"/>
  <p:tag name="KSO_WM_UNIT_USESOURCEFORMAT_APPLY" val="1"/>
  <p:tag name="KSO_WM_UNIT_TEXT_FILL_FORE_SCHEMECOLOR_INDEX" val="14"/>
  <p:tag name="KSO_WM_UNIT_TEXT_FILL_TYPE" val="1"/>
</p:tagLst>
</file>

<file path=ppt/tags/tag15.xml><?xml version="1.0" encoding="utf-8"?>
<p:tagLst xmlns:p="http://schemas.openxmlformats.org/presentationml/2006/main">
  <p:tag name="KSO_WM_TAG_VERSION" val="1.0"/>
  <p:tag name="KSO_WM_TEMPLATE_CATEGORY" val="diagram"/>
  <p:tag name="KSO_WM_TEMPLATE_INDEX" val="160555"/>
  <p:tag name="KSO_WM_UNIT_TYPE" val="m_h_f"/>
  <p:tag name="KSO_WM_UNIT_INDEX" val="1_3_1"/>
  <p:tag name="KSO_WM_UNIT_ID" val="diagram160555_3*m_h_f*1_3_1"/>
  <p:tag name="KSO_WM_UNIT_LAYERLEVEL" val="1_1_1"/>
  <p:tag name="KSO_WM_UNIT_VALUE" val="12"/>
  <p:tag name="KSO_WM_UNIT_HIGHLIGHT" val="0"/>
  <p:tag name="KSO_WM_UNIT_COMPATIBLE" val="0"/>
  <p:tag name="KSO_WM_DIAGRAM_GROUP_CODE" val="m1-1"/>
  <p:tag name="KSO_WM_UNIT_PRESET_TEXT" val="单击此处输入你的正文"/>
  <p:tag name="KSO_WM_UNIT_NOCLEAR" val="0"/>
  <p:tag name="KSO_WM_UNIT_DIAGRAM_ISNUMVISUAL" val="0"/>
  <p:tag name="KSO_WM_UNIT_DIAGRAM_ISREFERUNIT" val="0"/>
  <p:tag name="KSO_WM_UNIT_SUBTYPE" val="a"/>
  <p:tag name="KSO_WM_UNIT_USESOURCEFORMAT_APPLY" val="1"/>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i"/>
  <p:tag name="KSO_WM_UNIT_INDEX" val="4"/>
  <p:tag name="KSO_WM_UNIT_ID" val="diagram160555_3*i*4"/>
  <p:tag name="KSO_WM_TEMPLATE_CATEGORY" val="diagram"/>
  <p:tag name="KSO_WM_TEMPLATE_INDEX" val="160555"/>
  <p:tag name="KSO_WM_UNIT_LAYERLEVEL" val="1"/>
  <p:tag name="KSO_WM_TAG_VERSION" val="1.0"/>
  <p:tag name="KSO_WM_BEAUTIFY_FLAG" val="#wm#"/>
  <p:tag name="KSO_WM_UNIT_USESOURCEFORMAT_APPLY" val="1"/>
</p:tagLst>
</file>

<file path=ppt/tags/tag17.xml><?xml version="1.0" encoding="utf-8"?>
<p:tagLst xmlns:p="http://schemas.openxmlformats.org/presentationml/2006/main">
  <p:tag name="KSO_WM_TAG_VERSION" val="1.0"/>
  <p:tag name="KSO_WM_TEMPLATE_CATEGORY" val="diagram"/>
  <p:tag name="KSO_WM_TEMPLATE_INDEX" val="160555"/>
  <p:tag name="KSO_WM_UNIT_TYPE" val="m_h_i"/>
  <p:tag name="KSO_WM_UNIT_INDEX" val="1_4_1"/>
  <p:tag name="KSO_WM_UNIT_ID" val="diagram160555_3*m_h_i*1_4_1"/>
  <p:tag name="KSO_WM_UNIT_LAYERLEVEL" val="1_1_1"/>
  <p:tag name="KSO_WM_DIAGRAM_GROUP_CODE" val="m1-1"/>
  <p:tag name="KSO_WM_UNIT_HIGHLIGHT" val="0"/>
  <p:tag name="KSO_WM_UNIT_COMPATIBLE" val="0"/>
  <p:tag name="KSO_WM_UNIT_DIAGRAM_ISNUMVISUAL" val="0"/>
  <p:tag name="KSO_WM_UNIT_DIAGRAM_ISREFERUNIT" val="0"/>
  <p:tag name="KSO_WM_UNIT_USESOURCEFORMAT_APPLY" val="1"/>
  <p:tag name="KSO_WM_UNIT_FILL_FORE_SCHEMECOLOR_INDEX" val="8"/>
  <p:tag name="KSO_WM_UNIT_FILL_TYPE" val="1"/>
</p:tagLst>
</file>

<file path=ppt/tags/tag18.xml><?xml version="1.0" encoding="utf-8"?>
<p:tagLst xmlns:p="http://schemas.openxmlformats.org/presentationml/2006/main">
  <p:tag name="KSO_WM_TAG_VERSION" val="1.0"/>
  <p:tag name="KSO_WM_TEMPLATE_CATEGORY" val="diagram"/>
  <p:tag name="KSO_WM_TEMPLATE_INDEX" val="160555"/>
  <p:tag name="KSO_WM_UNIT_TYPE" val="m_h_i"/>
  <p:tag name="KSO_WM_UNIT_INDEX" val="1_4_2"/>
  <p:tag name="KSO_WM_UNIT_ID" val="diagram160555_3*m_h_i*1_4_2"/>
  <p:tag name="KSO_WM_UNIT_LAYERLEVEL" val="1_1_1"/>
  <p:tag name="KSO_WM_DIAGRAM_GROUP_CODE" val="m1-1"/>
  <p:tag name="KSO_WM_UNIT_HIGHLIGHT" val="0"/>
  <p:tag name="KSO_WM_UNIT_COMPATIBLE" val="0"/>
  <p:tag name="KSO_WM_UNIT_DIAGRAM_ISNUMVISUAL" val="0"/>
  <p:tag name="KSO_WM_UNIT_DIAGRAM_ISREFERUNIT" val="0"/>
  <p:tag name="KSO_WM_UNIT_USESOURCEFORMAT_APPLY" val="1"/>
  <p:tag name="KSO_WM_UNIT_FILL_FORE_SCHEMECOLOR_INDEX" val="8"/>
  <p:tag name="KSO_WM_UNI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160555_3*m_h_i*1_4_3"/>
  <p:tag name="KSO_WM_TEMPLATE_CATEGORY" val="diagram"/>
  <p:tag name="KSO_WM_TEMPLATE_INDEX" val="160555"/>
  <p:tag name="KSO_WM_UNIT_LAYERLEVEL" val="1_1_1"/>
  <p:tag name="KSO_WM_TAG_VERSION" val="1.0"/>
  <p:tag name="KSO_WM_UNIT_USESOURCEFORMAT_APPLY" val="1"/>
</p:tagLst>
</file>

<file path=ppt/tags/tag2.xml><?xml version="1.0" encoding="utf-8"?>
<p:tagLst xmlns:p="http://schemas.openxmlformats.org/presentationml/2006/main">
  <p:tag name="KSO_WM_TAG_VERSION" val="1.0"/>
  <p:tag name="KSO_WM_TEMPLATE_CATEGORY" val="diagram"/>
  <p:tag name="KSO_WM_TEMPLATE_INDEX" val="160555"/>
  <p:tag name="KSO_WM_UNIT_TYPE" val="m_h_i"/>
  <p:tag name="KSO_WM_UNIT_INDEX" val="1_1_1"/>
  <p:tag name="KSO_WM_UNIT_ID" val="diagram160555_3*m_h_i*1_1_1"/>
  <p:tag name="KSO_WM_UNIT_LAYERLEVEL" val="1_1_1"/>
  <p:tag name="KSO_WM_DIAGRAM_GROUP_CODE" val="m1-1"/>
  <p:tag name="KSO_WM_UNIT_HIGHLIGHT" val="0"/>
  <p:tag name="KSO_WM_UNIT_COMPATIBLE" val="0"/>
  <p:tag name="KSO_WM_UNIT_DIAGRAM_ISNUMVISUAL" val="0"/>
  <p:tag name="KSO_WM_UNIT_DIAGRAM_ISREFERUNIT" val="0"/>
  <p:tag name="KSO_WM_UNIT_USESOURCEFORMAT_APPLY" val="1"/>
  <p:tag name="KSO_WM_UNIT_FILL_FORE_SCHEMECOLOR_INDEX" val="5"/>
  <p:tag name="KSO_WM_UNIT_FILL_TYPE" val="1"/>
</p:tagLst>
</file>

<file path=ppt/tags/tag20.xml><?xml version="1.0" encoding="utf-8"?>
<p:tagLst xmlns:p="http://schemas.openxmlformats.org/presentationml/2006/main">
  <p:tag name="KSO_WM_TAG_VERSION" val="1.0"/>
  <p:tag name="KSO_WM_TEMPLATE_CATEGORY" val="diagram"/>
  <p:tag name="KSO_WM_TEMPLATE_INDEX" val="160555"/>
  <p:tag name="KSO_WM_UNIT_TYPE" val="m_h_f"/>
  <p:tag name="KSO_WM_UNIT_INDEX" val="1_4_1"/>
  <p:tag name="KSO_WM_UNIT_ID" val="diagram160555_3*m_h_f*1_4_1"/>
  <p:tag name="KSO_WM_UNIT_LAYERLEVEL" val="1_1_1"/>
  <p:tag name="KSO_WM_UNIT_VALUE" val="12"/>
  <p:tag name="KSO_WM_UNIT_HIGHLIGHT" val="0"/>
  <p:tag name="KSO_WM_UNIT_COMPATIBLE" val="0"/>
  <p:tag name="KSO_WM_DIAGRAM_GROUP_CODE" val="m1-1"/>
  <p:tag name="KSO_WM_UNIT_PRESET_TEXT" val="单击此处输入你的正文"/>
  <p:tag name="KSO_WM_UNIT_NOCLEAR" val="0"/>
  <p:tag name="KSO_WM_UNIT_DIAGRAM_ISNUMVISUAL" val="0"/>
  <p:tag name="KSO_WM_UNIT_DIAGRAM_ISREFERUNIT" val="0"/>
  <p:tag name="KSO_WM_UNIT_SUBTYPE" val="a"/>
  <p:tag name="KSO_WM_UNIT_USESOURCEFORMAT_APPLY" val="1"/>
  <p:tag name="KSO_WM_UNIT_TEXT_FILL_FORE_SCHEMECOLOR_INDEX" val="13"/>
  <p:tag name="KSO_WM_UNIT_TEXT_FILL_TYPE" val="1"/>
</p:tagLst>
</file>

<file path=ppt/tags/tag21.xml><?xml version="1.0" encoding="utf-8"?>
<p:tagLst xmlns:p="http://schemas.openxmlformats.org/presentationml/2006/main">
  <p:tag name="KSO_WM_DIAGRAM_VIRTUALLY_FRAME" val="{&quot;height&quot;:235.4,&quot;left&quot;:101.15,&quot;top&quot;:123.2,&quot;width&quot;:658.75}"/>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195787_2*n_h_h_i*1_2_1_1"/>
  <p:tag name="KSO_WM_TEMPLATE_CATEGORY" val="diagram"/>
  <p:tag name="KSO_WM_TEMPLATE_INDEX" val="20195787"/>
  <p:tag name="KSO_WM_UNIT_LAYERLEVEL" val="1_1_1_1"/>
  <p:tag name="KSO_WM_TAG_VERSION" val="1.0"/>
  <p:tag name="KSO_WM_UNIT_LINE_FORE_SCHEMECOLOR_INDEX" val="16"/>
  <p:tag name="KSO_WM_UNIT_LINE_FILL_TYPE" val="2"/>
  <p:tag name="KSO_WM_UNIT_USESOURCEFORMAT_APPLY" val="1"/>
  <p:tag name="KSO_WM_DIAGRAM_VIRTUALLY_FRAME" val="{&quot;height&quot;:235.4,&quot;left&quot;:101.15,&quot;top&quot;:123.2,&quot;width&quot;:658.75}"/>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1"/>
  <p:tag name="KSO_WM_UNIT_ID" val="diagram20195787_2*n_h_h_i*1_2_3_1"/>
  <p:tag name="KSO_WM_TEMPLATE_CATEGORY" val="diagram"/>
  <p:tag name="KSO_WM_TEMPLATE_INDEX" val="20195787"/>
  <p:tag name="KSO_WM_UNIT_LAYERLEVEL" val="1_1_1_1"/>
  <p:tag name="KSO_WM_TAG_VERSION" val="1.0"/>
  <p:tag name="KSO_WM_UNIT_LINE_FORE_SCHEMECOLOR_INDEX" val="16"/>
  <p:tag name="KSO_WM_UNIT_LINE_FILL_TYPE" val="2"/>
  <p:tag name="KSO_WM_UNIT_USESOURCEFORMAT_APPLY" val="1"/>
  <p:tag name="KSO_WM_DIAGRAM_VIRTUALLY_FRAME" val="{&quot;height&quot;:235.4,&quot;left&quot;:101.15,&quot;top&quot;:123.2,&quot;width&quot;:658.75}"/>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2"/>
  <p:tag name="KSO_WM_UNIT_ID" val="diagram20195787_2*n_h_h_i*1_2_3_2"/>
  <p:tag name="KSO_WM_TEMPLATE_CATEGORY" val="diagram"/>
  <p:tag name="KSO_WM_TEMPLATE_INDEX" val="20195787"/>
  <p:tag name="KSO_WM_UNIT_LAYERLEVEL" val="1_1_1_1"/>
  <p:tag name="KSO_WM_TAG_VERSION" val="1.0"/>
  <p:tag name="KSO_WM_UNIT_FILL_FORE_SCHEMECOLOR_INDEX" val="14"/>
  <p:tag name="KSO_WM_UNIT_FILL_TYPE" val="1"/>
  <p:tag name="KSO_WM_UNIT_TEXT_FILL_FORE_SCHEMECOLOR_INDEX" val="2"/>
  <p:tag name="KSO_WM_UNIT_TEXT_FILL_TYPE" val="1"/>
  <p:tag name="KSO_WM_UNIT_USESOURCEFORMAT_APPLY" val="1"/>
  <p:tag name="KSO_WM_DIAGRAM_VIRTUALLY_FRAME" val="{&quot;height&quot;:235.4,&quot;left&quot;:101.15,&quot;top&quot;:123.2,&quot;width&quot;:658.75}"/>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2"/>
  <p:tag name="KSO_WM_UNIT_ID" val="diagram20195787_2*n_h_h_i*1_2_1_2"/>
  <p:tag name="KSO_WM_TEMPLATE_CATEGORY" val="diagram"/>
  <p:tag name="KSO_WM_TEMPLATE_INDEX" val="20195787"/>
  <p:tag name="KSO_WM_UNIT_LAYERLEVEL" val="1_1_1_1"/>
  <p:tag name="KSO_WM_TAG_VERSION" val="1.0"/>
  <p:tag name="KSO_WM_UNIT_FILL_FORE_SCHEMECOLOR_INDEX" val="14"/>
  <p:tag name="KSO_WM_UNIT_FILL_TYPE" val="1"/>
  <p:tag name="KSO_WM_UNIT_TEXT_FILL_FORE_SCHEMECOLOR_INDEX" val="2"/>
  <p:tag name="KSO_WM_UNIT_TEXT_FILL_TYPE" val="1"/>
  <p:tag name="KSO_WM_UNIT_USESOURCEFORMAT_APPLY" val="1"/>
  <p:tag name="KSO_WM_DIAGRAM_VIRTUALLY_FRAME" val="{&quot;height&quot;:235.4,&quot;left&quot;:101.15,&quot;top&quot;:123.2,&quot;width&quot;:658.75}"/>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3"/>
  <p:tag name="KSO_WM_UNIT_ID" val="diagram20195787_2*n_h_h_i*1_2_1_3"/>
  <p:tag name="KSO_WM_TEMPLATE_CATEGORY" val="diagram"/>
  <p:tag name="KSO_WM_TEMPLATE_INDEX" val="20195787"/>
  <p:tag name="KSO_WM_UNIT_LAYERLEVEL" val="1_1_1_1"/>
  <p:tag name="KSO_WM_TAG_VERSION" val="1.0"/>
  <p:tag name="KSO_WM_UNIT_LINE_FORE_SCHEMECOLOR_INDEX" val="16"/>
  <p:tag name="KSO_WM_UNIT_LINE_FILL_TYPE" val="2"/>
  <p:tag name="KSO_WM_UNIT_USESOURCEFORMAT_APPLY" val="1"/>
  <p:tag name="KSO_WM_DIAGRAM_VIRTUALLY_FRAME" val="{&quot;height&quot;:235.4,&quot;left&quot;:101.15,&quot;top&quot;:123.2,&quot;width&quot;:658.75}"/>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4"/>
  <p:tag name="KSO_WM_UNIT_ID" val="diagram20195787_2*n_h_h_i*1_2_1_4"/>
  <p:tag name="KSO_WM_TEMPLATE_CATEGORY" val="diagram"/>
  <p:tag name="KSO_WM_TEMPLATE_INDEX" val="20195787"/>
  <p:tag name="KSO_WM_UNIT_LAYERLEVEL" val="1_1_1_1"/>
  <p:tag name="KSO_WM_TAG_VERSION" val="1.0"/>
  <p:tag name="KSO_WM_UNIT_FILL_FORE_SCHEMECOLOR_INDEX" val="13"/>
  <p:tag name="KSO_WM_UNIT_FILL_TYPE" val="1"/>
  <p:tag name="KSO_WM_UNIT_TEXT_FILL_FORE_SCHEMECOLOR_INDEX" val="2"/>
  <p:tag name="KSO_WM_UNIT_TEXT_FILL_TYPE" val="1"/>
  <p:tag name="KSO_WM_UNIT_USESOURCEFORMAT_APPLY" val="1"/>
  <p:tag name="KSO_WM_DIAGRAM_VIRTUALLY_FRAME" val="{&quot;height&quot;:235.4,&quot;left&quot;:101.15,&quot;top&quot;:123.2,&quot;width&quot;:658.75}"/>
</p:tagLst>
</file>

<file path=ppt/tags/tag2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1_1"/>
  <p:tag name="KSO_WM_UNIT_ID" val="diagram20195787_2*n_h_h_f*1_2_1_1"/>
  <p:tag name="KSO_WM_TEMPLATE_CATEGORY" val="diagram"/>
  <p:tag name="KSO_WM_TEMPLATE_INDEX" val="20195787"/>
  <p:tag name="KSO_WM_UNIT_LAYERLEVEL" val="1_1_1_1"/>
  <p:tag name="KSO_WM_TAG_VERSION" val="1.0"/>
  <p:tag name="KSO_WM_UNIT_PRESET_TEXT" val="单击此处添加文本具体内容"/>
  <p:tag name="KSO_WM_UNIT_TEXT_FILL_FORE_SCHEMECOLOR_INDEX" val="13"/>
  <p:tag name="KSO_WM_UNIT_TEXT_FILL_TYPE" val="1"/>
  <p:tag name="KSO_WM_UNIT_USESOURCEFORMAT_APPLY" val="1"/>
  <p:tag name="KSO_WM_DIAGRAM_VIRTUALLY_FRAME" val="{&quot;height&quot;:235.4,&quot;left&quot;:101.15,&quot;top&quot;:123.2,&quot;width&quot;:658.75}"/>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3"/>
  <p:tag name="KSO_WM_UNIT_ID" val="diagram20195787_2*n_h_h_i*1_2_3_3"/>
  <p:tag name="KSO_WM_TEMPLATE_CATEGORY" val="diagram"/>
  <p:tag name="KSO_WM_TEMPLATE_INDEX" val="20195787"/>
  <p:tag name="KSO_WM_UNIT_LAYERLEVEL" val="1_1_1_1"/>
  <p:tag name="KSO_WM_TAG_VERSION" val="1.0"/>
  <p:tag name="KSO_WM_UNIT_LINE_FORE_SCHEMECOLOR_INDEX" val="16"/>
  <p:tag name="KSO_WM_UNIT_LINE_FILL_TYPE" val="2"/>
  <p:tag name="KSO_WM_UNIT_USESOURCEFORMAT_APPLY" val="1"/>
  <p:tag name="KSO_WM_DIAGRAM_VIRTUALLY_FRAME" val="{&quot;height&quot;:235.4,&quot;left&quot;:101.15,&quot;top&quot;:123.2,&quot;width&quot;:658.75}"/>
</p:tagLst>
</file>

<file path=ppt/tags/tag3.xml><?xml version="1.0" encoding="utf-8"?>
<p:tagLst xmlns:p="http://schemas.openxmlformats.org/presentationml/2006/main">
  <p:tag name="KSO_WM_TAG_VERSION" val="1.0"/>
  <p:tag name="KSO_WM_TEMPLATE_CATEGORY" val="diagram"/>
  <p:tag name="KSO_WM_TEMPLATE_INDEX" val="160555"/>
  <p:tag name="KSO_WM_UNIT_TYPE" val="m_h_i"/>
  <p:tag name="KSO_WM_UNIT_INDEX" val="1_1_2"/>
  <p:tag name="KSO_WM_UNIT_ID" val="diagram160555_3*m_h_i*1_1_2"/>
  <p:tag name="KSO_WM_UNIT_LAYERLEVEL" val="1_1_1"/>
  <p:tag name="KSO_WM_DIAGRAM_GROUP_CODE" val="m1-1"/>
  <p:tag name="KSO_WM_UNIT_HIGHLIGHT" val="0"/>
  <p:tag name="KSO_WM_UNIT_COMPATIBLE" val="0"/>
  <p:tag name="KSO_WM_UNIT_DIAGRAM_ISNUMVISUAL" val="0"/>
  <p:tag name="KSO_WM_UNIT_DIAGRAM_ISREFERUNIT" val="0"/>
  <p:tag name="KSO_WM_UNIT_USESOURCEFORMAT_APPLY" val="1"/>
  <p:tag name="KSO_WM_UNIT_FILL_FORE_SCHEMECOLOR_INDEX" val="5"/>
  <p:tag name="KSO_WM_UNIT_FILL_TYPE"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4"/>
  <p:tag name="KSO_WM_UNIT_ID" val="diagram20195787_2*n_h_h_i*1_2_3_4"/>
  <p:tag name="KSO_WM_TEMPLATE_CATEGORY" val="diagram"/>
  <p:tag name="KSO_WM_TEMPLATE_INDEX" val="20195787"/>
  <p:tag name="KSO_WM_UNIT_LAYERLEVEL" val="1_1_1_1"/>
  <p:tag name="KSO_WM_TAG_VERSION" val="1.0"/>
  <p:tag name="KSO_WM_UNIT_FILL_FORE_SCHEMECOLOR_INDEX" val="13"/>
  <p:tag name="KSO_WM_UNIT_FILL_TYPE" val="1"/>
  <p:tag name="KSO_WM_UNIT_TEXT_FILL_FORE_SCHEMECOLOR_INDEX" val="2"/>
  <p:tag name="KSO_WM_UNIT_TEXT_FILL_TYPE" val="1"/>
  <p:tag name="KSO_WM_UNIT_USESOURCEFORMAT_APPLY" val="1"/>
  <p:tag name="KSO_WM_DIAGRAM_VIRTUALLY_FRAME" val="{&quot;height&quot;:235.4,&quot;left&quot;:101.15,&quot;top&quot;:123.2,&quot;width&quot;:658.75}"/>
</p:tagLst>
</file>

<file path=ppt/tags/tag31.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3_1"/>
  <p:tag name="KSO_WM_UNIT_ID" val="diagram20195787_2*n_h_h_a*1_2_3_1"/>
  <p:tag name="KSO_WM_TEMPLATE_CATEGORY" val="diagram"/>
  <p:tag name="KSO_WM_TEMPLATE_INDEX" val="20195787"/>
  <p:tag name="KSO_WM_UNIT_LAYERLEVEL" val="1_1_1_1"/>
  <p:tag name="KSO_WM_TAG_VERSION" val="1.0"/>
  <p:tag name="KSO_WM_UNIT_PRESET_TEXT" val="添加标题"/>
  <p:tag name="KSO_WM_UNIT_TEXT_FILL_FORE_SCHEMECOLOR_INDEX" val="13"/>
  <p:tag name="KSO_WM_UNIT_TEXT_FILL_TYPE" val="1"/>
  <p:tag name="KSO_WM_UNIT_USESOURCEFORMAT_APPLY" val="1"/>
  <p:tag name="KSO_WM_DIAGRAM_VIRTUALLY_FRAME" val="{&quot;height&quot;:235.4,&quot;left&quot;:101.15,&quot;top&quot;:123.2,&quot;width&quot;:658.75}"/>
</p:tagLst>
</file>

<file path=ppt/tags/tag3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3_1"/>
  <p:tag name="KSO_WM_UNIT_ID" val="diagram20195787_2*n_h_h_f*1_2_3_1"/>
  <p:tag name="KSO_WM_TEMPLATE_CATEGORY" val="diagram"/>
  <p:tag name="KSO_WM_TEMPLATE_INDEX" val="20195787"/>
  <p:tag name="KSO_WM_UNIT_LAYERLEVEL" val="1_1_1_1"/>
  <p:tag name="KSO_WM_TAG_VERSION" val="1.0"/>
  <p:tag name="KSO_WM_UNIT_PRESET_TEXT" val="单击此处添加文本具体内容"/>
  <p:tag name="KSO_WM_UNIT_TEXT_FILL_FORE_SCHEMECOLOR_INDEX" val="13"/>
  <p:tag name="KSO_WM_UNIT_TEXT_FILL_TYPE" val="1"/>
  <p:tag name="KSO_WM_UNIT_USESOURCEFORMAT_APPLY" val="1"/>
  <p:tag name="KSO_WM_DIAGRAM_VIRTUALLY_FRAME" val="{&quot;height&quot;:235.4,&quot;left&quot;:101.15,&quot;top&quot;:123.2,&quot;width&quot;:658.75}"/>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195787_2*n_h_h_i*1_2_2_1"/>
  <p:tag name="KSO_WM_TEMPLATE_CATEGORY" val="diagram"/>
  <p:tag name="KSO_WM_TEMPLATE_INDEX" val="20195787"/>
  <p:tag name="KSO_WM_UNIT_LAYERLEVEL" val="1_1_1_1"/>
  <p:tag name="KSO_WM_TAG_VERSION" val="1.0"/>
  <p:tag name="KSO_WM_UNIT_LINE_FORE_SCHEMECOLOR_INDEX" val="16"/>
  <p:tag name="KSO_WM_UNIT_LINE_FILL_TYPE" val="2"/>
  <p:tag name="KSO_WM_UNIT_USESOURCEFORMAT_APPLY" val="1"/>
  <p:tag name="KSO_WM_DIAGRAM_VIRTUALLY_FRAME" val="{&quot;height&quot;:235.4,&quot;left&quot;:101.15,&quot;top&quot;:123.2,&quot;width&quot;:658.75}"/>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2"/>
  <p:tag name="KSO_WM_UNIT_ID" val="diagram20195787_2*n_h_h_i*1_2_2_2"/>
  <p:tag name="KSO_WM_TEMPLATE_CATEGORY" val="diagram"/>
  <p:tag name="KSO_WM_TEMPLATE_INDEX" val="20195787"/>
  <p:tag name="KSO_WM_UNIT_LAYERLEVEL" val="1_1_1_1"/>
  <p:tag name="KSO_WM_TAG_VERSION" val="1.0"/>
  <p:tag name="KSO_WM_UNIT_FILL_FORE_SCHEMECOLOR_INDEX" val="13"/>
  <p:tag name="KSO_WM_UNIT_FILL_TYPE" val="1"/>
  <p:tag name="KSO_WM_UNIT_TEXT_FILL_FORE_SCHEMECOLOR_INDEX" val="2"/>
  <p:tag name="KSO_WM_UNIT_TEXT_FILL_TYPE" val="1"/>
  <p:tag name="KSO_WM_UNIT_USESOURCEFORMAT_APPLY" val="1"/>
  <p:tag name="KSO_WM_DIAGRAM_VIRTUALLY_FRAME" val="{&quot;height&quot;:235.4,&quot;left&quot;:101.15,&quot;top&quot;:123.2,&quot;width&quot;:658.75}"/>
</p:tagLst>
</file>

<file path=ppt/tags/tag35.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2_1"/>
  <p:tag name="KSO_WM_UNIT_ID" val="diagram20195787_2*n_h_h_a*1_2_2_1"/>
  <p:tag name="KSO_WM_TEMPLATE_CATEGORY" val="diagram"/>
  <p:tag name="KSO_WM_TEMPLATE_INDEX" val="20195787"/>
  <p:tag name="KSO_WM_UNIT_LAYERLEVEL" val="1_1_1_1"/>
  <p:tag name="KSO_WM_TAG_VERSION" val="1.0"/>
  <p:tag name="KSO_WM_UNIT_PRESET_TEXT" val="添加标题"/>
  <p:tag name="KSO_WM_UNIT_TEXT_FILL_FORE_SCHEMECOLOR_INDEX" val="13"/>
  <p:tag name="KSO_WM_UNIT_TEXT_FILL_TYPE" val="1"/>
  <p:tag name="KSO_WM_UNIT_USESOURCEFORMAT_APPLY" val="1"/>
  <p:tag name="KSO_WM_DIAGRAM_VIRTUALLY_FRAME" val="{&quot;height&quot;:235.4,&quot;left&quot;:101.15,&quot;top&quot;:123.2,&quot;width&quot;:658.75}"/>
</p:tagLst>
</file>

<file path=ppt/tags/tag3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2_1"/>
  <p:tag name="KSO_WM_UNIT_ID" val="diagram20195787_2*n_h_h_f*1_2_2_1"/>
  <p:tag name="KSO_WM_TEMPLATE_CATEGORY" val="diagram"/>
  <p:tag name="KSO_WM_TEMPLATE_INDEX" val="20195787"/>
  <p:tag name="KSO_WM_UNIT_LAYERLEVEL" val="1_1_1_1"/>
  <p:tag name="KSO_WM_TAG_VERSION" val="1.0"/>
  <p:tag name="KSO_WM_UNIT_PRESET_TEXT" val="单击此处添加文本具体内容"/>
  <p:tag name="KSO_WM_UNIT_TEXT_FILL_FORE_SCHEMECOLOR_INDEX" val="13"/>
  <p:tag name="KSO_WM_UNIT_TEXT_FILL_TYPE" val="1"/>
  <p:tag name="KSO_WM_UNIT_USESOURCEFORMAT_APPLY" val="1"/>
  <p:tag name="KSO_WM_DIAGRAM_VIRTUALLY_FRAME" val="{&quot;height&quot;:235.4,&quot;left&quot;:101.15,&quot;top&quot;:123.2,&quot;width&quot;:658.75}"/>
</p:tagLst>
</file>

<file path=ppt/tags/tag37.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1_1"/>
  <p:tag name="KSO_WM_UNIT_ID" val="diagram20195787_2*n_h_h_a*1_2_1_1"/>
  <p:tag name="KSO_WM_TEMPLATE_CATEGORY" val="diagram"/>
  <p:tag name="KSO_WM_TEMPLATE_INDEX" val="20195787"/>
  <p:tag name="KSO_WM_UNIT_LAYERLEVEL" val="1_1_1_1"/>
  <p:tag name="KSO_WM_TAG_VERSION" val="1.0"/>
  <p:tag name="KSO_WM_UNIT_PRESET_TEXT" val="添加标题"/>
  <p:tag name="KSO_WM_UNIT_TEXT_FILL_FORE_SCHEMECOLOR_INDEX" val="13"/>
  <p:tag name="KSO_WM_UNIT_TEXT_FILL_TYPE" val="1"/>
  <p:tag name="KSO_WM_UNIT_USESOURCEFORMAT_APPLY" val="1"/>
  <p:tag name="KSO_WM_DIAGRAM_VIRTUALLY_FRAME" val="{&quot;height&quot;:235.4,&quot;left&quot;:101.15,&quot;top&quot;:123.2,&quot;width&quot;:658.75}"/>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3"/>
  <p:tag name="KSO_WM_UNIT_ID" val="diagram20195787_2*n_h_h_i*1_2_2_3"/>
  <p:tag name="KSO_WM_TEMPLATE_CATEGORY" val="diagram"/>
  <p:tag name="KSO_WM_TEMPLATE_INDEX" val="20195787"/>
  <p:tag name="KSO_WM_UNIT_LAYERLEVEL" val="1_1_1_1"/>
  <p:tag name="KSO_WM_TAG_VERSION" val="1.0"/>
  <p:tag name="KSO_WM_UNIT_FILL_FORE_SCHEMECOLOR_INDEX" val="14"/>
  <p:tag name="KSO_WM_UNIT_FILL_TYPE" val="1"/>
  <p:tag name="KSO_WM_UNIT_TEXT_FILL_FORE_SCHEMECOLOR_INDEX" val="2"/>
  <p:tag name="KSO_WM_UNIT_TEXT_FILL_TYPE" val="1"/>
  <p:tag name="KSO_WM_UNIT_USESOURCEFORMAT_APPLY" val="1"/>
  <p:tag name="KSO_WM_DIAGRAM_VIRTUALLY_FRAME" val="{&quot;height&quot;:235.4,&quot;left&quot;:101.15,&quot;top&quot;:123.2,&quot;width&quot;:658.75}"/>
</p:tagLst>
</file>

<file path=ppt/tags/tag39.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195787_2*n_h_a*1_1_1"/>
  <p:tag name="KSO_WM_TEMPLATE_CATEGORY" val="diagram"/>
  <p:tag name="KSO_WM_TEMPLATE_INDEX" val="20195787"/>
  <p:tag name="KSO_WM_UNIT_LAYERLEVEL" val="1_1_1"/>
  <p:tag name="KSO_WM_TAG_VERSION" val="1.0"/>
  <p:tag name="KSO_WM_UNIT_PRESET_TEXT" val="添加标题"/>
  <p:tag name="KSO_WM_UNIT_VALUE" val="12"/>
  <p:tag name="KSO_WM_UNIT_TEXT_FILL_FORE_SCHEMECOLOR_INDEX" val="13"/>
  <p:tag name="KSO_WM_UNIT_TEXT_FILL_TYPE" val="1"/>
  <p:tag name="KSO_WM_UNIT_USESOURCEFORMAT_APPLY" val="1"/>
  <p:tag name="KSO_WM_DIAGRAM_VIRTUALLY_FRAME" val="{&quot;height&quot;:235.4,&quot;left&quot;:101.15,&quot;top&quot;:123.2,&quot;width&quot;:658.75}"/>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160555_3*m_h_i*1_1_3"/>
  <p:tag name="KSO_WM_TEMPLATE_CATEGORY" val="diagram"/>
  <p:tag name="KSO_WM_TEMPLATE_INDEX" val="160555"/>
  <p:tag name="KSO_WM_UNIT_LAYERLEVEL" val="1_1_1"/>
  <p:tag name="KSO_WM_TAG_VERSION" val="1.0"/>
  <p:tag name="KSO_WM_UNIT_USESOURCEFORMAT_APPLY" val="1"/>
  <p:tag name="KSO_WM_UNIT_TEXT_FILL_FORE_SCHEMECOLOR_INDEX" val="14"/>
  <p:tag name="KSO_WM_UNIT_TEXT_FILL_TYPE" val="1"/>
</p:tagLst>
</file>

<file path=ppt/tags/tag4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3_1"/>
  <p:tag name="KSO_WM_UNIT_ID" val="diagram20195787_2*n_h_h_f*1_2_3_1"/>
  <p:tag name="KSO_WM_TEMPLATE_CATEGORY" val="diagram"/>
  <p:tag name="KSO_WM_TEMPLATE_INDEX" val="20195787"/>
  <p:tag name="KSO_WM_UNIT_LAYERLEVEL" val="1_1_1_1"/>
  <p:tag name="KSO_WM_TAG_VERSION" val="1.0"/>
  <p:tag name="KSO_WM_UNIT_PRESET_TEXT" val="单击此处添加文本具体内容"/>
  <p:tag name="KSO_WM_UNIT_TEXT_FILL_FORE_SCHEMECOLOR_INDEX" val="13"/>
  <p:tag name="KSO_WM_UNIT_TEXT_FILL_TYPE" val="1"/>
  <p:tag name="KSO_WM_UNIT_USESOURCEFORMAT_APPLY" val="1"/>
  <p:tag name="KSO_WM_DIAGRAM_VIRTUALLY_FRAME" val="{&quot;height&quot;:235.4,&quot;left&quot;:101.15,&quot;top&quot;:123.2,&quot;width&quot;:658.75}"/>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195787_2*n_h_h_i*1_2_1_1"/>
  <p:tag name="KSO_WM_TEMPLATE_CATEGORY" val="diagram"/>
  <p:tag name="KSO_WM_TEMPLATE_INDEX" val="20195787"/>
  <p:tag name="KSO_WM_UNIT_LAYERLEVEL" val="1_1_1_1"/>
  <p:tag name="KSO_WM_TAG_VERSION" val="1.0"/>
  <p:tag name="KSO_WM_UNIT_LINE_FORE_SCHEMECOLOR_INDEX" val="16"/>
  <p:tag name="KSO_WM_UNIT_LINE_FILL_TYPE" val="2"/>
  <p:tag name="KSO_WM_UNIT_USESOURCEFORMAT_APPLY" val="1"/>
  <p:tag name="KSO_WM_DIAGRAM_VIRTUALLY_FRAME" val="{&quot;height&quot;:235.4,&quot;left&quot;:101.15,&quot;top&quot;:123.2,&quot;width&quot;:658.75}"/>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1"/>
  <p:tag name="KSO_WM_UNIT_ID" val="diagram20195787_2*n_h_h_i*1_2_3_1"/>
  <p:tag name="KSO_WM_TEMPLATE_CATEGORY" val="diagram"/>
  <p:tag name="KSO_WM_TEMPLATE_INDEX" val="20195787"/>
  <p:tag name="KSO_WM_UNIT_LAYERLEVEL" val="1_1_1_1"/>
  <p:tag name="KSO_WM_TAG_VERSION" val="1.0"/>
  <p:tag name="KSO_WM_UNIT_LINE_FORE_SCHEMECOLOR_INDEX" val="16"/>
  <p:tag name="KSO_WM_UNIT_LINE_FILL_TYPE" val="2"/>
  <p:tag name="KSO_WM_UNIT_USESOURCEFORMAT_APPLY" val="1"/>
  <p:tag name="KSO_WM_DIAGRAM_VIRTUALLY_FRAME" val="{&quot;height&quot;:235.4,&quot;left&quot;:101.15,&quot;top&quot;:123.2,&quot;width&quot;:658.75}"/>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2"/>
  <p:tag name="KSO_WM_UNIT_ID" val="diagram20195787_2*n_h_h_i*1_2_3_2"/>
  <p:tag name="KSO_WM_TEMPLATE_CATEGORY" val="diagram"/>
  <p:tag name="KSO_WM_TEMPLATE_INDEX" val="20195787"/>
  <p:tag name="KSO_WM_UNIT_LAYERLEVEL" val="1_1_1_1"/>
  <p:tag name="KSO_WM_TAG_VERSION" val="1.0"/>
  <p:tag name="KSO_WM_UNIT_FILL_FORE_SCHEMECOLOR_INDEX" val="14"/>
  <p:tag name="KSO_WM_UNIT_FILL_TYPE" val="1"/>
  <p:tag name="KSO_WM_UNIT_TEXT_FILL_FORE_SCHEMECOLOR_INDEX" val="2"/>
  <p:tag name="KSO_WM_UNIT_TEXT_FILL_TYPE" val="1"/>
  <p:tag name="KSO_WM_UNIT_USESOURCEFORMAT_APPLY" val="1"/>
  <p:tag name="KSO_WM_DIAGRAM_VIRTUALLY_FRAME" val="{&quot;height&quot;:235.4,&quot;left&quot;:101.15,&quot;top&quot;:123.2,&quot;width&quot;:658.75}"/>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2"/>
  <p:tag name="KSO_WM_UNIT_ID" val="diagram20195787_2*n_h_h_i*1_2_1_2"/>
  <p:tag name="KSO_WM_TEMPLATE_CATEGORY" val="diagram"/>
  <p:tag name="KSO_WM_TEMPLATE_INDEX" val="20195787"/>
  <p:tag name="KSO_WM_UNIT_LAYERLEVEL" val="1_1_1_1"/>
  <p:tag name="KSO_WM_TAG_VERSION" val="1.0"/>
  <p:tag name="KSO_WM_UNIT_FILL_FORE_SCHEMECOLOR_INDEX" val="14"/>
  <p:tag name="KSO_WM_UNIT_FILL_TYPE" val="1"/>
  <p:tag name="KSO_WM_UNIT_TEXT_FILL_FORE_SCHEMECOLOR_INDEX" val="2"/>
  <p:tag name="KSO_WM_UNIT_TEXT_FILL_TYPE" val="1"/>
  <p:tag name="KSO_WM_UNIT_USESOURCEFORMAT_APPLY" val="1"/>
  <p:tag name="KSO_WM_DIAGRAM_VIRTUALLY_FRAME" val="{&quot;height&quot;:235.4,&quot;left&quot;:101.15,&quot;top&quot;:123.2,&quot;width&quot;:658.75}"/>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3"/>
  <p:tag name="KSO_WM_UNIT_ID" val="diagram20195787_2*n_h_h_i*1_2_1_3"/>
  <p:tag name="KSO_WM_TEMPLATE_CATEGORY" val="diagram"/>
  <p:tag name="KSO_WM_TEMPLATE_INDEX" val="20195787"/>
  <p:tag name="KSO_WM_UNIT_LAYERLEVEL" val="1_1_1_1"/>
  <p:tag name="KSO_WM_TAG_VERSION" val="1.0"/>
  <p:tag name="KSO_WM_UNIT_LINE_FORE_SCHEMECOLOR_INDEX" val="16"/>
  <p:tag name="KSO_WM_UNIT_LINE_FILL_TYPE" val="2"/>
  <p:tag name="KSO_WM_UNIT_USESOURCEFORMAT_APPLY" val="1"/>
  <p:tag name="KSO_WM_DIAGRAM_VIRTUALLY_FRAME" val="{&quot;height&quot;:235.4,&quot;left&quot;:101.15,&quot;top&quot;:123.2,&quot;width&quot;:658.75}"/>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4"/>
  <p:tag name="KSO_WM_UNIT_ID" val="diagram20195787_2*n_h_h_i*1_2_1_4"/>
  <p:tag name="KSO_WM_TEMPLATE_CATEGORY" val="diagram"/>
  <p:tag name="KSO_WM_TEMPLATE_INDEX" val="20195787"/>
  <p:tag name="KSO_WM_UNIT_LAYERLEVEL" val="1_1_1_1"/>
  <p:tag name="KSO_WM_TAG_VERSION" val="1.0"/>
  <p:tag name="KSO_WM_UNIT_FILL_FORE_SCHEMECOLOR_INDEX" val="13"/>
  <p:tag name="KSO_WM_UNIT_FILL_TYPE" val="1"/>
  <p:tag name="KSO_WM_UNIT_TEXT_FILL_FORE_SCHEMECOLOR_INDEX" val="2"/>
  <p:tag name="KSO_WM_UNIT_TEXT_FILL_TYPE" val="1"/>
  <p:tag name="KSO_WM_UNIT_USESOURCEFORMAT_APPLY" val="1"/>
  <p:tag name="KSO_WM_DIAGRAM_VIRTUALLY_FRAME" val="{&quot;height&quot;:235.4,&quot;left&quot;:101.15,&quot;top&quot;:123.2,&quot;width&quot;:658.75}"/>
</p:tagLst>
</file>

<file path=ppt/tags/tag4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1_1"/>
  <p:tag name="KSO_WM_UNIT_ID" val="diagram20195787_2*n_h_h_f*1_2_1_1"/>
  <p:tag name="KSO_WM_TEMPLATE_CATEGORY" val="diagram"/>
  <p:tag name="KSO_WM_TEMPLATE_INDEX" val="20195787"/>
  <p:tag name="KSO_WM_UNIT_LAYERLEVEL" val="1_1_1_1"/>
  <p:tag name="KSO_WM_TAG_VERSION" val="1.0"/>
  <p:tag name="KSO_WM_UNIT_PRESET_TEXT" val="单击此处添加文本具体内容"/>
  <p:tag name="KSO_WM_UNIT_TEXT_FILL_FORE_SCHEMECOLOR_INDEX" val="13"/>
  <p:tag name="KSO_WM_UNIT_TEXT_FILL_TYPE" val="1"/>
  <p:tag name="KSO_WM_UNIT_USESOURCEFORMAT_APPLY" val="1"/>
  <p:tag name="KSO_WM_DIAGRAM_VIRTUALLY_FRAME" val="{&quot;height&quot;:235.4,&quot;left&quot;:101.15,&quot;top&quot;:123.2,&quot;width&quot;:658.75}"/>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3"/>
  <p:tag name="KSO_WM_UNIT_ID" val="diagram20195787_2*n_h_h_i*1_2_3_3"/>
  <p:tag name="KSO_WM_TEMPLATE_CATEGORY" val="diagram"/>
  <p:tag name="KSO_WM_TEMPLATE_INDEX" val="20195787"/>
  <p:tag name="KSO_WM_UNIT_LAYERLEVEL" val="1_1_1_1"/>
  <p:tag name="KSO_WM_TAG_VERSION" val="1.0"/>
  <p:tag name="KSO_WM_UNIT_LINE_FORE_SCHEMECOLOR_INDEX" val="16"/>
  <p:tag name="KSO_WM_UNIT_LINE_FILL_TYPE" val="2"/>
  <p:tag name="KSO_WM_UNIT_USESOURCEFORMAT_APPLY" val="1"/>
  <p:tag name="KSO_WM_DIAGRAM_VIRTUALLY_FRAME" val="{&quot;height&quot;:235.4,&quot;left&quot;:101.15,&quot;top&quot;:123.2,&quot;width&quot;:658.75}"/>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4"/>
  <p:tag name="KSO_WM_UNIT_ID" val="diagram20195787_2*n_h_h_i*1_2_3_4"/>
  <p:tag name="KSO_WM_TEMPLATE_CATEGORY" val="diagram"/>
  <p:tag name="KSO_WM_TEMPLATE_INDEX" val="20195787"/>
  <p:tag name="KSO_WM_UNIT_LAYERLEVEL" val="1_1_1_1"/>
  <p:tag name="KSO_WM_TAG_VERSION" val="1.0"/>
  <p:tag name="KSO_WM_UNIT_FILL_FORE_SCHEMECOLOR_INDEX" val="13"/>
  <p:tag name="KSO_WM_UNIT_FILL_TYPE" val="1"/>
  <p:tag name="KSO_WM_UNIT_TEXT_FILL_FORE_SCHEMECOLOR_INDEX" val="2"/>
  <p:tag name="KSO_WM_UNIT_TEXT_FILL_TYPE" val="1"/>
  <p:tag name="KSO_WM_UNIT_USESOURCEFORMAT_APPLY" val="1"/>
  <p:tag name="KSO_WM_DIAGRAM_VIRTUALLY_FRAME" val="{&quot;height&quot;:235.4,&quot;left&quot;:101.15,&quot;top&quot;:123.2,&quot;width&quot;:658.75}"/>
</p:tagLst>
</file>

<file path=ppt/tags/tag5.xml><?xml version="1.0" encoding="utf-8"?>
<p:tagLst xmlns:p="http://schemas.openxmlformats.org/presentationml/2006/main">
  <p:tag name="KSO_WM_TAG_VERSION" val="1.0"/>
  <p:tag name="KSO_WM_TEMPLATE_CATEGORY" val="diagram"/>
  <p:tag name="KSO_WM_TEMPLATE_INDEX" val="160555"/>
  <p:tag name="KSO_WM_UNIT_TYPE" val="m_h_f"/>
  <p:tag name="KSO_WM_UNIT_INDEX" val="1_1_1"/>
  <p:tag name="KSO_WM_UNIT_ID" val="diagram160555_3*m_h_f*1_1_1"/>
  <p:tag name="KSO_WM_UNIT_LAYERLEVEL" val="1_1_1"/>
  <p:tag name="KSO_WM_UNIT_VALUE" val="12"/>
  <p:tag name="KSO_WM_UNIT_HIGHLIGHT" val="0"/>
  <p:tag name="KSO_WM_UNIT_COMPATIBLE" val="0"/>
  <p:tag name="KSO_WM_DIAGRAM_GROUP_CODE" val="m1-1"/>
  <p:tag name="KSO_WM_UNIT_PRESET_TEXT" val="单击此处输入你的正文"/>
  <p:tag name="KSO_WM_UNIT_NOCLEAR" val="0"/>
  <p:tag name="KSO_WM_UNIT_DIAGRAM_ISNUMVISUAL" val="0"/>
  <p:tag name="KSO_WM_UNIT_DIAGRAM_ISREFERUNIT" val="0"/>
  <p:tag name="KSO_WM_UNIT_SUBTYPE" val="a"/>
  <p:tag name="KSO_WM_UNIT_USESOURCEFORMAT_APPLY" val="1"/>
  <p:tag name="KSO_WM_UNIT_TEXT_FILL_FORE_SCHEMECOLOR_INDEX" val="13"/>
  <p:tag name="KSO_WM_UNIT_TEXT_FILL_TYPE" val="1"/>
</p:tagLst>
</file>

<file path=ppt/tags/tag50.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3_1"/>
  <p:tag name="KSO_WM_UNIT_ID" val="diagram20195787_2*n_h_h_a*1_2_3_1"/>
  <p:tag name="KSO_WM_TEMPLATE_CATEGORY" val="diagram"/>
  <p:tag name="KSO_WM_TEMPLATE_INDEX" val="20195787"/>
  <p:tag name="KSO_WM_UNIT_LAYERLEVEL" val="1_1_1_1"/>
  <p:tag name="KSO_WM_TAG_VERSION" val="1.0"/>
  <p:tag name="KSO_WM_UNIT_PRESET_TEXT" val="添加标题"/>
  <p:tag name="KSO_WM_UNIT_TEXT_FILL_FORE_SCHEMECOLOR_INDEX" val="13"/>
  <p:tag name="KSO_WM_UNIT_TEXT_FILL_TYPE" val="1"/>
  <p:tag name="KSO_WM_UNIT_USESOURCEFORMAT_APPLY" val="1"/>
  <p:tag name="KSO_WM_DIAGRAM_VIRTUALLY_FRAME" val="{&quot;height&quot;:235.4,&quot;left&quot;:101.15,&quot;top&quot;:123.2,&quot;width&quot;:658.75}"/>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195787_2*n_h_h_i*1_2_2_1"/>
  <p:tag name="KSO_WM_TEMPLATE_CATEGORY" val="diagram"/>
  <p:tag name="KSO_WM_TEMPLATE_INDEX" val="20195787"/>
  <p:tag name="KSO_WM_UNIT_LAYERLEVEL" val="1_1_1_1"/>
  <p:tag name="KSO_WM_TAG_VERSION" val="1.0"/>
  <p:tag name="KSO_WM_UNIT_LINE_FORE_SCHEMECOLOR_INDEX" val="16"/>
  <p:tag name="KSO_WM_UNIT_LINE_FILL_TYPE" val="2"/>
  <p:tag name="KSO_WM_UNIT_USESOURCEFORMAT_APPLY" val="1"/>
  <p:tag name="KSO_WM_DIAGRAM_VIRTUALLY_FRAME" val="{&quot;height&quot;:235.4,&quot;left&quot;:101.15,&quot;top&quot;:123.2,&quot;width&quot;:658.75}"/>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2"/>
  <p:tag name="KSO_WM_UNIT_ID" val="diagram20195787_2*n_h_h_i*1_2_2_2"/>
  <p:tag name="KSO_WM_TEMPLATE_CATEGORY" val="diagram"/>
  <p:tag name="KSO_WM_TEMPLATE_INDEX" val="20195787"/>
  <p:tag name="KSO_WM_UNIT_LAYERLEVEL" val="1_1_1_1"/>
  <p:tag name="KSO_WM_TAG_VERSION" val="1.0"/>
  <p:tag name="KSO_WM_UNIT_FILL_FORE_SCHEMECOLOR_INDEX" val="13"/>
  <p:tag name="KSO_WM_UNIT_FILL_TYPE" val="1"/>
  <p:tag name="KSO_WM_UNIT_TEXT_FILL_FORE_SCHEMECOLOR_INDEX" val="2"/>
  <p:tag name="KSO_WM_UNIT_TEXT_FILL_TYPE" val="1"/>
  <p:tag name="KSO_WM_UNIT_USESOURCEFORMAT_APPLY" val="1"/>
  <p:tag name="KSO_WM_DIAGRAM_VIRTUALLY_FRAME" val="{&quot;height&quot;:235.4,&quot;left&quot;:101.15,&quot;top&quot;:123.2,&quot;width&quot;:658.75}"/>
</p:tagLst>
</file>

<file path=ppt/tags/tag53.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2_1"/>
  <p:tag name="KSO_WM_UNIT_ID" val="diagram20195787_2*n_h_h_a*1_2_2_1"/>
  <p:tag name="KSO_WM_TEMPLATE_CATEGORY" val="diagram"/>
  <p:tag name="KSO_WM_TEMPLATE_INDEX" val="20195787"/>
  <p:tag name="KSO_WM_UNIT_LAYERLEVEL" val="1_1_1_1"/>
  <p:tag name="KSO_WM_TAG_VERSION" val="1.0"/>
  <p:tag name="KSO_WM_UNIT_PRESET_TEXT" val="添加标题"/>
  <p:tag name="KSO_WM_UNIT_TEXT_FILL_FORE_SCHEMECOLOR_INDEX" val="13"/>
  <p:tag name="KSO_WM_UNIT_TEXT_FILL_TYPE" val="1"/>
  <p:tag name="KSO_WM_UNIT_USESOURCEFORMAT_APPLY" val="1"/>
  <p:tag name="KSO_WM_DIAGRAM_VIRTUALLY_FRAME" val="{&quot;height&quot;:235.4,&quot;left&quot;:101.15,&quot;top&quot;:123.2,&quot;width&quot;:658.75}"/>
</p:tagLst>
</file>

<file path=ppt/tags/tag5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2_1"/>
  <p:tag name="KSO_WM_UNIT_ID" val="diagram20195787_2*n_h_h_f*1_2_2_1"/>
  <p:tag name="KSO_WM_TEMPLATE_CATEGORY" val="diagram"/>
  <p:tag name="KSO_WM_TEMPLATE_INDEX" val="20195787"/>
  <p:tag name="KSO_WM_UNIT_LAYERLEVEL" val="1_1_1_1"/>
  <p:tag name="KSO_WM_TAG_VERSION" val="1.0"/>
  <p:tag name="KSO_WM_UNIT_PRESET_TEXT" val="单击此处添加文本具体内容"/>
  <p:tag name="KSO_WM_UNIT_TEXT_FILL_FORE_SCHEMECOLOR_INDEX" val="13"/>
  <p:tag name="KSO_WM_UNIT_TEXT_FILL_TYPE" val="1"/>
  <p:tag name="KSO_WM_UNIT_USESOURCEFORMAT_APPLY" val="1"/>
  <p:tag name="KSO_WM_DIAGRAM_VIRTUALLY_FRAME" val="{&quot;height&quot;:235.4,&quot;left&quot;:101.15,&quot;top&quot;:123.2,&quot;width&quot;:658.75}"/>
</p:tagLst>
</file>

<file path=ppt/tags/tag55.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1_1"/>
  <p:tag name="KSO_WM_UNIT_ID" val="diagram20195787_2*n_h_h_a*1_2_1_1"/>
  <p:tag name="KSO_WM_TEMPLATE_CATEGORY" val="diagram"/>
  <p:tag name="KSO_WM_TEMPLATE_INDEX" val="20195787"/>
  <p:tag name="KSO_WM_UNIT_LAYERLEVEL" val="1_1_1_1"/>
  <p:tag name="KSO_WM_TAG_VERSION" val="1.0"/>
  <p:tag name="KSO_WM_UNIT_PRESET_TEXT" val="添加标题"/>
  <p:tag name="KSO_WM_UNIT_TEXT_FILL_FORE_SCHEMECOLOR_INDEX" val="13"/>
  <p:tag name="KSO_WM_UNIT_TEXT_FILL_TYPE" val="1"/>
  <p:tag name="KSO_WM_UNIT_USESOURCEFORMAT_APPLY" val="1"/>
  <p:tag name="KSO_WM_DIAGRAM_VIRTUALLY_FRAME" val="{&quot;height&quot;:235.4,&quot;left&quot;:101.15,&quot;top&quot;:123.2,&quot;width&quot;:658.75}"/>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3"/>
  <p:tag name="KSO_WM_UNIT_ID" val="diagram20195787_2*n_h_h_i*1_2_2_3"/>
  <p:tag name="KSO_WM_TEMPLATE_CATEGORY" val="diagram"/>
  <p:tag name="KSO_WM_TEMPLATE_INDEX" val="20195787"/>
  <p:tag name="KSO_WM_UNIT_LAYERLEVEL" val="1_1_1_1"/>
  <p:tag name="KSO_WM_TAG_VERSION" val="1.0"/>
  <p:tag name="KSO_WM_UNIT_FILL_FORE_SCHEMECOLOR_INDEX" val="14"/>
  <p:tag name="KSO_WM_UNIT_FILL_TYPE" val="1"/>
  <p:tag name="KSO_WM_UNIT_TEXT_FILL_FORE_SCHEMECOLOR_INDEX" val="2"/>
  <p:tag name="KSO_WM_UNIT_TEXT_FILL_TYPE" val="1"/>
  <p:tag name="KSO_WM_UNIT_USESOURCEFORMAT_APPLY" val="1"/>
  <p:tag name="KSO_WM_DIAGRAM_VIRTUALLY_FRAME" val="{&quot;height&quot;:235.4,&quot;left&quot;:101.15,&quot;top&quot;:123.2,&quot;width&quot;:658.75}"/>
</p:tagLst>
</file>

<file path=ppt/tags/tag57.xml><?xml version="1.0" encoding="utf-8"?>
<p:tagLst xmlns:p="http://schemas.openxmlformats.org/presentationml/2006/main">
  <p:tag name="KSO_WM_DIAGRAM_VIRTUALLY_FRAME" val="{&quot;height&quot;:182.95,&quot;left&quot;:75.7,&quot;top&quot;:484.85,&quot;width&quot;:714.5}"/>
</p:tagLst>
</file>

<file path=ppt/tags/tag58.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b"/>
  <p:tag name="KSO_WM_UNIT_ID" val="diagram20198937_3*l_h_i*1_1_1"/>
  <p:tag name="KSO_WM_TEMPLATE_CATEGORY" val="diagram"/>
  <p:tag name="KSO_WM_TEMPLATE_INDEX" val="20198937"/>
  <p:tag name="KSO_WM_UNIT_LAYERLEVEL" val="1_1_1"/>
  <p:tag name="KSO_WM_TAG_VERSION" val="1.0"/>
  <p:tag name="KSO_WM_BEAUTIFY_FLAG" val="#wm#"/>
  <p:tag name="KSO_WM_UNIT_TYPE" val="l_h_i"/>
  <p:tag name="KSO_WM_UNIT_INDEX" val="1_1_1"/>
  <p:tag name="KSO_WM_UNIT_FILL_FORE_SCHEMECOLOR_INDEX" val="6"/>
  <p:tag name="KSO_WM_UNIT_FILL_TYPE" val="1"/>
  <p:tag name="KSO_WM_UNIT_USESOURCEFORMAT_APPLY" val="1"/>
  <p:tag name="KSO_WM_DIAGRAM_VIRTUALLY_FRAME" val="{&quot;height&quot;:182.95,&quot;left&quot;:75.7,&quot;top&quot;:484.85,&quot;width&quot;:714.5}"/>
</p:tagLst>
</file>

<file path=ppt/tags/tag59.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ID" val="diagram20198937_3*l_h_i*1_1_1"/>
  <p:tag name="KSO_WM_TEMPLATE_CATEGORY" val="diagram"/>
  <p:tag name="KSO_WM_TEMPLATE_INDEX" val="20198937"/>
  <p:tag name="KSO_WM_UNIT_LAYERLEVEL" val="1_1_1"/>
  <p:tag name="KSO_WM_TAG_VERSION" val="1.0"/>
  <p:tag name="KSO_WM_BEAUTIFY_FLAG" val="#wm#"/>
  <p:tag name="KSO_WM_UNIT_TYPE" val="l_h_i"/>
  <p:tag name="KSO_WM_UNIT_INDEX" val="1_1_1"/>
  <p:tag name="KSO_WM_UNIT_FILL_FORE_SCHEMECOLOR_INDEX" val="6"/>
  <p:tag name="KSO_WM_UNIT_FILL_TYPE" val="1"/>
  <p:tag name="KSO_WM_UNIT_TEXT_FILL_FORE_SCHEMECOLOR_INDEX" val="14"/>
  <p:tag name="KSO_WM_UNIT_TEXT_FILL_TYPE" val="1"/>
  <p:tag name="KSO_WM_UNIT_USESOURCEFORMAT_APPLY" val="1"/>
  <p:tag name="KSO_WM_DIAGRAM_VIRTUALLY_FRAME" val="{&quot;height&quot;:182.95,&quot;left&quot;:75.7,&quot;top&quot;:484.85,&quot;width&quot;:714.5}"/>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i"/>
  <p:tag name="KSO_WM_UNIT_INDEX" val="1"/>
  <p:tag name="KSO_WM_UNIT_ID" val="diagram160555_3*i*1"/>
  <p:tag name="KSO_WM_TEMPLATE_CATEGORY" val="diagram"/>
  <p:tag name="KSO_WM_TEMPLATE_INDEX" val="160555"/>
  <p:tag name="KSO_WM_UNIT_LAYERLEVEL" val="1"/>
  <p:tag name="KSO_WM_TAG_VERSION" val="1.0"/>
  <p:tag name="KSO_WM_BEAUTIFY_FLAG" val="#wm#"/>
  <p:tag name="KSO_WM_UNIT_USESOURCEFORMAT_APPLY" val="1"/>
</p:tagLst>
</file>

<file path=ppt/tags/tag60.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ID" val="diagram20198937_3*l_h_i*1_1_2"/>
  <p:tag name="KSO_WM_TEMPLATE_CATEGORY" val="diagram"/>
  <p:tag name="KSO_WM_TEMPLATE_INDEX" val="20198937"/>
  <p:tag name="KSO_WM_UNIT_LAYERLEVEL" val="1_1_1"/>
  <p:tag name="KSO_WM_TAG_VERSION" val="1.0"/>
  <p:tag name="KSO_WM_BEAUTIFY_FLAG" val="#wm#"/>
  <p:tag name="KSO_WM_UNIT_TYPE" val="l_h_i"/>
  <p:tag name="KSO_WM_UNIT_INDEX" val="1_1_2"/>
  <p:tag name="KSO_WM_UNIT_FILL_FORE_SCHEMECOLOR_INDEX" val="6"/>
  <p:tag name="KSO_WM_UNIT_FILL_TYPE" val="1"/>
  <p:tag name="KSO_WM_UNIT_TEXT_FILL_FORE_SCHEMECOLOR_INDEX" val="14"/>
  <p:tag name="KSO_WM_UNIT_TEXT_FILL_TYPE" val="1"/>
  <p:tag name="KSO_WM_UNIT_USESOURCEFORMAT_APPLY" val="1"/>
  <p:tag name="KSO_WM_DIAGRAM_VIRTUALLY_FRAME" val="{&quot;height&quot;:182.95,&quot;left&quot;:75.7,&quot;top&quot;:484.85,&quot;width&quot;:714.5}"/>
</p:tagLst>
</file>

<file path=ppt/tags/tag61.xml><?xml version="1.0" encoding="utf-8"?>
<p:tagLst xmlns:p="http://schemas.openxmlformats.org/presentationml/2006/main">
  <p:tag name="KSO_WM_UNIT_DIAGRAM_MODELTYPE" val="stripeEnum"/>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ID" val="diagram20198937_3*l_h_a*1_1_1"/>
  <p:tag name="KSO_WM_TEMPLATE_CATEGORY" val="diagram"/>
  <p:tag name="KSO_WM_TEMPLATE_INDEX" val="20198937"/>
  <p:tag name="KSO_WM_UNIT_LAYERLEVEL" val="1_1_1"/>
  <p:tag name="KSO_WM_TAG_VERSION" val="1.0"/>
  <p:tag name="KSO_WM_BEAUTIFY_FLAG" val="#wm#"/>
  <p:tag name="KSO_WM_UNIT_TYPE" val="l_h_a"/>
  <p:tag name="KSO_WM_UNIT_INDEX" val="1_1_1"/>
  <p:tag name="KSO_WM_UNIT_PRESET_TEXT" val="添加标题"/>
  <p:tag name="KSO_WM_UNIT_VALUE" val="8"/>
  <p:tag name="KSO_WM_UNIT_TEXT_FILL_FORE_SCHEMECOLOR_INDEX" val="14"/>
  <p:tag name="KSO_WM_UNIT_TEXT_FILL_TYPE" val="1"/>
  <p:tag name="KSO_WM_UNIT_USESOURCEFORMAT_APPLY" val="1"/>
  <p:tag name="KSO_WM_DIAGRAM_VIRTUALLY_FRAME" val="{&quot;height&quot;:182.95,&quot;left&quot;:75.7,&quot;top&quot;:484.85,&quot;width&quot;:714.5}"/>
</p:tagLst>
</file>

<file path=ppt/tags/tag62.xml><?xml version="1.0" encoding="utf-8"?>
<p:tagLst xmlns:p="http://schemas.openxmlformats.org/presentationml/2006/main">
  <p:tag name="KSO_WM_UNIT_DIAGRAM_MODELTYPE" val="stripeEnum"/>
  <p:tag name="KSO_WM_UNIT_NOCLEAR" val="0"/>
  <p:tag name="KSO_WM_UNIT_HIGHLIGHT" val="0"/>
  <p:tag name="KSO_WM_UNIT_COMPATIBLE" val="0"/>
  <p:tag name="KSO_WM_UNIT_DIAGRAM_ISNUMVISUAL" val="0"/>
  <p:tag name="KSO_WM_UNIT_DIAGRAM_ISREFERUNIT" val="0"/>
  <p:tag name="KSO_WM_DIAGRAM_GROUP_CODE" val="l1-1"/>
  <p:tag name="KSO_WM_UNIT_ID" val="diagram20198937_3*l_h_f*1_1_1"/>
  <p:tag name="KSO_WM_TEMPLATE_CATEGORY" val="diagram"/>
  <p:tag name="KSO_WM_TEMPLATE_INDEX" val="20198937"/>
  <p:tag name="KSO_WM_UNIT_LAYERLEVEL" val="1_1_1"/>
  <p:tag name="KSO_WM_TAG_VERSION" val="1.0"/>
  <p:tag name="KSO_WM_BEAUTIFY_FLAG" val="#wm#"/>
  <p:tag name="KSO_WM_UNIT_TYPE" val="l_h_f"/>
  <p:tag name="KSO_WM_UNIT_INDEX" val="1_1_1"/>
  <p:tag name="KSO_WM_UNIT_PRESET_TEXT" val="单击此处添加文本具体内容，简明扼要的阐述您的观点。根据需要可酌情增减文字，以便观者准确的理解您传达的思想。"/>
  <p:tag name="KSO_WM_UNIT_VALUE" val="87"/>
  <p:tag name="KSO_WM_UNIT_TEXT_FILL_FORE_SCHEMECOLOR_INDEX" val="13"/>
  <p:tag name="KSO_WM_UNIT_TEXT_FILL_TYPE" val="1"/>
  <p:tag name="KSO_WM_UNIT_USESOURCEFORMAT_APPLY" val="1"/>
  <p:tag name="KSO_WM_DIAGRAM_VIRTUALLY_FRAME" val="{&quot;height&quot;:182.95,&quot;left&quot;:75.7,&quot;top&quot;:484.85,&quot;width&quot;:714.5}"/>
</p:tagLst>
</file>

<file path=ppt/tags/tag63.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b"/>
  <p:tag name="KSO_WM_UNIT_ID" val="diagram20198937_3*l_h_i*1_2_1"/>
  <p:tag name="KSO_WM_TEMPLATE_CATEGORY" val="diagram"/>
  <p:tag name="KSO_WM_TEMPLATE_INDEX" val="20198937"/>
  <p:tag name="KSO_WM_UNIT_LAYERLEVEL" val="1_1_1"/>
  <p:tag name="KSO_WM_TAG_VERSION" val="1.0"/>
  <p:tag name="KSO_WM_BEAUTIFY_FLAG" val="#wm#"/>
  <p:tag name="KSO_WM_UNIT_TYPE" val="l_h_i"/>
  <p:tag name="KSO_WM_UNIT_INDEX" val="1_2_1"/>
  <p:tag name="KSO_WM_UNIT_FILL_FORE_SCHEMECOLOR_INDEX" val="9"/>
  <p:tag name="KSO_WM_UNIT_FILL_TYPE" val="1"/>
  <p:tag name="KSO_WM_UNIT_USESOURCEFORMAT_APPLY" val="1"/>
  <p:tag name="KSO_WM_DIAGRAM_VIRTUALLY_FRAME" val="{&quot;height&quot;:182.95,&quot;left&quot;:75.7,&quot;top&quot;:484.85,&quot;width&quot;:714.5}"/>
</p:tagLst>
</file>

<file path=ppt/tags/tag64.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ID" val="diagram20198937_3*l_h_i*1_2_1"/>
  <p:tag name="KSO_WM_TEMPLATE_CATEGORY" val="diagram"/>
  <p:tag name="KSO_WM_TEMPLATE_INDEX" val="20198937"/>
  <p:tag name="KSO_WM_UNIT_LAYERLEVEL" val="1_1_1"/>
  <p:tag name="KSO_WM_TAG_VERSION" val="1.0"/>
  <p:tag name="KSO_WM_BEAUTIFY_FLAG" val="#wm#"/>
  <p:tag name="KSO_WM_UNIT_TYPE" val="l_h_i"/>
  <p:tag name="KSO_WM_UNIT_INDEX" val="1_2_1"/>
  <p:tag name="KSO_WM_UNIT_FILL_FORE_SCHEMECOLOR_INDEX" val="9"/>
  <p:tag name="KSO_WM_UNIT_FILL_TYPE" val="1"/>
  <p:tag name="KSO_WM_UNIT_TEXT_FILL_FORE_SCHEMECOLOR_INDEX" val="14"/>
  <p:tag name="KSO_WM_UNIT_TEXT_FILL_TYPE" val="1"/>
  <p:tag name="KSO_WM_UNIT_USESOURCEFORMAT_APPLY" val="1"/>
  <p:tag name="KSO_WM_DIAGRAM_VIRTUALLY_FRAME" val="{&quot;height&quot;:182.95,&quot;left&quot;:75.7,&quot;top&quot;:484.85,&quot;width&quot;:714.5}"/>
</p:tagLst>
</file>

<file path=ppt/tags/tag65.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ID" val="diagram20198937_3*l_h_i*1_2_2"/>
  <p:tag name="KSO_WM_TEMPLATE_CATEGORY" val="diagram"/>
  <p:tag name="KSO_WM_TEMPLATE_INDEX" val="20198937"/>
  <p:tag name="KSO_WM_UNIT_LAYERLEVEL" val="1_1_1"/>
  <p:tag name="KSO_WM_TAG_VERSION" val="1.0"/>
  <p:tag name="KSO_WM_BEAUTIFY_FLAG" val="#wm#"/>
  <p:tag name="KSO_WM_UNIT_TYPE" val="l_h_i"/>
  <p:tag name="KSO_WM_UNIT_INDEX" val="1_2_2"/>
  <p:tag name="KSO_WM_UNIT_FILL_FORE_SCHEMECOLOR_INDEX" val="9"/>
  <p:tag name="KSO_WM_UNIT_FILL_TYPE" val="1"/>
  <p:tag name="KSO_WM_UNIT_TEXT_FILL_FORE_SCHEMECOLOR_INDEX" val="14"/>
  <p:tag name="KSO_WM_UNIT_TEXT_FILL_TYPE" val="1"/>
  <p:tag name="KSO_WM_UNIT_USESOURCEFORMAT_APPLY" val="1"/>
  <p:tag name="KSO_WM_DIAGRAM_VIRTUALLY_FRAME" val="{&quot;height&quot;:182.95,&quot;left&quot;:75.7,&quot;top&quot;:484.85,&quot;width&quot;:714.5}"/>
</p:tagLst>
</file>

<file path=ppt/tags/tag66.xml><?xml version="1.0" encoding="utf-8"?>
<p:tagLst xmlns:p="http://schemas.openxmlformats.org/presentationml/2006/main">
  <p:tag name="KSO_WM_UNIT_DIAGRAM_MODELTYPE" val="stripeEnum"/>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ID" val="diagram20198937_3*l_h_a*1_2_1"/>
  <p:tag name="KSO_WM_TEMPLATE_CATEGORY" val="diagram"/>
  <p:tag name="KSO_WM_TEMPLATE_INDEX" val="20198937"/>
  <p:tag name="KSO_WM_UNIT_LAYERLEVEL" val="1_1_1"/>
  <p:tag name="KSO_WM_TAG_VERSION" val="1.0"/>
  <p:tag name="KSO_WM_BEAUTIFY_FLAG" val="#wm#"/>
  <p:tag name="KSO_WM_UNIT_TYPE" val="l_h_a"/>
  <p:tag name="KSO_WM_UNIT_INDEX" val="1_2_1"/>
  <p:tag name="KSO_WM_UNIT_PRESET_TEXT" val="添加标题"/>
  <p:tag name="KSO_WM_UNIT_VALUE" val="8"/>
  <p:tag name="KSO_WM_UNIT_TEXT_FILL_FORE_SCHEMECOLOR_INDEX" val="14"/>
  <p:tag name="KSO_WM_UNIT_TEXT_FILL_TYPE" val="1"/>
  <p:tag name="KSO_WM_UNIT_USESOURCEFORMAT_APPLY" val="1"/>
  <p:tag name="KSO_WM_DIAGRAM_VIRTUALLY_FRAME" val="{&quot;height&quot;:182.95,&quot;left&quot;:75.7,&quot;top&quot;:484.85,&quot;width&quot;:714.5}"/>
</p:tagLst>
</file>

<file path=ppt/tags/tag67.xml><?xml version="1.0" encoding="utf-8"?>
<p:tagLst xmlns:p="http://schemas.openxmlformats.org/presentationml/2006/main">
  <p:tag name="KSO_WM_UNIT_DIAGRAM_MODELTYPE" val="stripeEnum"/>
  <p:tag name="KSO_WM_UNIT_NOCLEAR" val="0"/>
  <p:tag name="KSO_WM_UNIT_HIGHLIGHT" val="0"/>
  <p:tag name="KSO_WM_UNIT_COMPATIBLE" val="0"/>
  <p:tag name="KSO_WM_UNIT_DIAGRAM_ISNUMVISUAL" val="0"/>
  <p:tag name="KSO_WM_UNIT_DIAGRAM_ISREFERUNIT" val="0"/>
  <p:tag name="KSO_WM_DIAGRAM_GROUP_CODE" val="l1-1"/>
  <p:tag name="KSO_WM_UNIT_ID" val="diagram20198937_3*l_h_f*1_2_1"/>
  <p:tag name="KSO_WM_TEMPLATE_CATEGORY" val="diagram"/>
  <p:tag name="KSO_WM_TEMPLATE_INDEX" val="20198937"/>
  <p:tag name="KSO_WM_UNIT_LAYERLEVEL" val="1_1_1"/>
  <p:tag name="KSO_WM_TAG_VERSION" val="1.0"/>
  <p:tag name="KSO_WM_BEAUTIFY_FLAG" val="#wm#"/>
  <p:tag name="KSO_WM_UNIT_TYPE" val="l_h_f"/>
  <p:tag name="KSO_WM_UNIT_INDEX" val="1_2_1"/>
  <p:tag name="KSO_WM_UNIT_PRESET_TEXT" val="单击此处添加文本具体内容，简明扼要的阐述您的观点。根据需要可酌情增减文字，以便观者准确的理解您传达的思想。"/>
  <p:tag name="KSO_WM_UNIT_VALUE" val="87"/>
  <p:tag name="KSO_WM_UNIT_TEXT_FILL_FORE_SCHEMECOLOR_INDEX" val="13"/>
  <p:tag name="KSO_WM_UNIT_TEXT_FILL_TYPE" val="1"/>
  <p:tag name="KSO_WM_UNIT_USESOURCEFORMAT_APPLY" val="1"/>
  <p:tag name="KSO_WM_DIAGRAM_VIRTUALLY_FRAME" val="{&quot;height&quot;:182.95,&quot;left&quot;:75.7,&quot;top&quot;:484.85,&quot;width&quot;:714.5}"/>
</p:tagLst>
</file>

<file path=ppt/tags/tag68.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b"/>
  <p:tag name="KSO_WM_UNIT_ID" val="diagram20198937_3*l_h_i*1_3_1"/>
  <p:tag name="KSO_WM_TEMPLATE_CATEGORY" val="diagram"/>
  <p:tag name="KSO_WM_TEMPLATE_INDEX" val="20198937"/>
  <p:tag name="KSO_WM_UNIT_LAYERLEVEL" val="1_1_1"/>
  <p:tag name="KSO_WM_TAG_VERSION" val="1.0"/>
  <p:tag name="KSO_WM_BEAUTIFY_FLAG" val="#wm#"/>
  <p:tag name="KSO_WM_UNIT_TYPE" val="l_h_i"/>
  <p:tag name="KSO_WM_UNIT_INDEX" val="1_3_1"/>
  <p:tag name="KSO_WM_UNIT_FILL_FORE_SCHEMECOLOR_INDEX" val="7"/>
  <p:tag name="KSO_WM_UNIT_FILL_TYPE" val="1"/>
  <p:tag name="KSO_WM_UNIT_USESOURCEFORMAT_APPLY" val="1"/>
  <p:tag name="KSO_WM_DIAGRAM_VIRTUALLY_FRAME" val="{&quot;height&quot;:182.95,&quot;left&quot;:75.7,&quot;top&quot;:484.85,&quot;width&quot;:714.5}"/>
</p:tagLst>
</file>

<file path=ppt/tags/tag69.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ID" val="diagram20198937_3*l_h_i*1_3_1"/>
  <p:tag name="KSO_WM_TEMPLATE_CATEGORY" val="diagram"/>
  <p:tag name="KSO_WM_TEMPLATE_INDEX" val="20198937"/>
  <p:tag name="KSO_WM_UNIT_LAYERLEVEL" val="1_1_1"/>
  <p:tag name="KSO_WM_TAG_VERSION" val="1.0"/>
  <p:tag name="KSO_WM_BEAUTIFY_FLAG" val="#wm#"/>
  <p:tag name="KSO_WM_UNIT_TYPE" val="l_h_i"/>
  <p:tag name="KSO_WM_UNIT_INDEX" val="1_3_1"/>
  <p:tag name="KSO_WM_UNIT_FILL_FORE_SCHEMECOLOR_INDEX" val="7"/>
  <p:tag name="KSO_WM_UNIT_FILL_TYPE" val="1"/>
  <p:tag name="KSO_WM_UNIT_TEXT_FILL_FORE_SCHEMECOLOR_INDEX" val="14"/>
  <p:tag name="KSO_WM_UNIT_TEXT_FILL_TYPE" val="1"/>
  <p:tag name="KSO_WM_UNIT_USESOURCEFORMAT_APPLY" val="1"/>
  <p:tag name="KSO_WM_DIAGRAM_VIRTUALLY_FRAME" val="{&quot;height&quot;:182.95,&quot;left&quot;:75.7,&quot;top&quot;:484.85,&quot;width&quot;:714.5}"/>
</p:tagLst>
</file>

<file path=ppt/tags/tag7.xml><?xml version="1.0" encoding="utf-8"?>
<p:tagLst xmlns:p="http://schemas.openxmlformats.org/presentationml/2006/main">
  <p:tag name="KSO_WM_TAG_VERSION" val="1.0"/>
  <p:tag name="KSO_WM_TEMPLATE_CATEGORY" val="diagram"/>
  <p:tag name="KSO_WM_TEMPLATE_INDEX" val="160555"/>
  <p:tag name="KSO_WM_UNIT_TYPE" val="m_h_i"/>
  <p:tag name="KSO_WM_UNIT_INDEX" val="1_2_1"/>
  <p:tag name="KSO_WM_UNIT_ID" val="diagram160555_3*m_h_i*1_2_1"/>
  <p:tag name="KSO_WM_UNIT_LAYERLEVEL" val="1_1_1"/>
  <p:tag name="KSO_WM_DIAGRAM_GROUP_CODE" val="m1-1"/>
  <p:tag name="KSO_WM_UNIT_HIGHLIGHT" val="0"/>
  <p:tag name="KSO_WM_UNIT_COMPATIBLE" val="0"/>
  <p:tag name="KSO_WM_UNIT_DIAGRAM_ISNUMVISUAL" val="0"/>
  <p:tag name="KSO_WM_UNIT_DIAGRAM_ISREFERUNIT" val="0"/>
  <p:tag name="KSO_WM_UNIT_USESOURCEFORMAT_APPLY" val="1"/>
  <p:tag name="KSO_WM_UNIT_FILL_FORE_SCHEMECOLOR_INDEX" val="6"/>
  <p:tag name="KSO_WM_UNIT_FILL_TYPE" val="1"/>
</p:tagLst>
</file>

<file path=ppt/tags/tag70.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ID" val="diagram20198937_3*l_h_i*1_3_2"/>
  <p:tag name="KSO_WM_TEMPLATE_CATEGORY" val="diagram"/>
  <p:tag name="KSO_WM_TEMPLATE_INDEX" val="20198937"/>
  <p:tag name="KSO_WM_UNIT_LAYERLEVEL" val="1_1_1"/>
  <p:tag name="KSO_WM_TAG_VERSION" val="1.0"/>
  <p:tag name="KSO_WM_BEAUTIFY_FLAG" val="#wm#"/>
  <p:tag name="KSO_WM_UNIT_TYPE" val="l_h_i"/>
  <p:tag name="KSO_WM_UNIT_INDEX" val="1_3_2"/>
  <p:tag name="KSO_WM_UNIT_FILL_FORE_SCHEMECOLOR_INDEX" val="7"/>
  <p:tag name="KSO_WM_UNIT_FILL_TYPE" val="1"/>
  <p:tag name="KSO_WM_UNIT_TEXT_FILL_FORE_SCHEMECOLOR_INDEX" val="14"/>
  <p:tag name="KSO_WM_UNIT_TEXT_FILL_TYPE" val="1"/>
  <p:tag name="KSO_WM_UNIT_USESOURCEFORMAT_APPLY" val="1"/>
  <p:tag name="KSO_WM_DIAGRAM_VIRTUALLY_FRAME" val="{&quot;height&quot;:182.95,&quot;left&quot;:75.7,&quot;top&quot;:484.85,&quot;width&quot;:714.5}"/>
</p:tagLst>
</file>

<file path=ppt/tags/tag71.xml><?xml version="1.0" encoding="utf-8"?>
<p:tagLst xmlns:p="http://schemas.openxmlformats.org/presentationml/2006/main">
  <p:tag name="KSO_WM_UNIT_DIAGRAM_MODELTYPE" val="stripeEnum"/>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ID" val="diagram20198937_3*l_h_a*1_3_1"/>
  <p:tag name="KSO_WM_TEMPLATE_CATEGORY" val="diagram"/>
  <p:tag name="KSO_WM_TEMPLATE_INDEX" val="20198937"/>
  <p:tag name="KSO_WM_UNIT_LAYERLEVEL" val="1_1_1"/>
  <p:tag name="KSO_WM_TAG_VERSION" val="1.0"/>
  <p:tag name="KSO_WM_BEAUTIFY_FLAG" val="#wm#"/>
  <p:tag name="KSO_WM_UNIT_TYPE" val="l_h_a"/>
  <p:tag name="KSO_WM_UNIT_INDEX" val="1_3_1"/>
  <p:tag name="KSO_WM_UNIT_PRESET_TEXT" val="添加标题"/>
  <p:tag name="KSO_WM_UNIT_VALUE" val="8"/>
  <p:tag name="KSO_WM_UNIT_TEXT_FILL_FORE_SCHEMECOLOR_INDEX" val="14"/>
  <p:tag name="KSO_WM_UNIT_TEXT_FILL_TYPE" val="1"/>
  <p:tag name="KSO_WM_UNIT_USESOURCEFORMAT_APPLY" val="1"/>
  <p:tag name="KSO_WM_DIAGRAM_VIRTUALLY_FRAME" val="{&quot;height&quot;:182.95,&quot;left&quot;:75.7,&quot;top&quot;:484.85,&quot;width&quot;:714.5}"/>
</p:tagLst>
</file>

<file path=ppt/tags/tag72.xml><?xml version="1.0" encoding="utf-8"?>
<p:tagLst xmlns:p="http://schemas.openxmlformats.org/presentationml/2006/main">
  <p:tag name="KSO_WM_UNIT_DIAGRAM_MODELTYPE" val="stripeEnum"/>
  <p:tag name="KSO_WM_UNIT_NOCLEAR" val="0"/>
  <p:tag name="KSO_WM_UNIT_HIGHLIGHT" val="0"/>
  <p:tag name="KSO_WM_UNIT_COMPATIBLE" val="0"/>
  <p:tag name="KSO_WM_UNIT_DIAGRAM_ISNUMVISUAL" val="0"/>
  <p:tag name="KSO_WM_UNIT_DIAGRAM_ISREFERUNIT" val="0"/>
  <p:tag name="KSO_WM_DIAGRAM_GROUP_CODE" val="l1-1"/>
  <p:tag name="KSO_WM_UNIT_ID" val="diagram20198937_3*l_h_f*1_3_1"/>
  <p:tag name="KSO_WM_TEMPLATE_CATEGORY" val="diagram"/>
  <p:tag name="KSO_WM_TEMPLATE_INDEX" val="20198937"/>
  <p:tag name="KSO_WM_UNIT_LAYERLEVEL" val="1_1_1"/>
  <p:tag name="KSO_WM_TAG_VERSION" val="1.0"/>
  <p:tag name="KSO_WM_BEAUTIFY_FLAG" val="#wm#"/>
  <p:tag name="KSO_WM_UNIT_TYPE" val="l_h_f"/>
  <p:tag name="KSO_WM_UNIT_INDEX" val="1_3_1"/>
  <p:tag name="KSO_WM_UNIT_PRESET_TEXT" val="单击此处添加文本具体内容，简明扼要的阐述您的观点。根据需要可酌情增减文字，以便观者准确的理解您传达的思想。"/>
  <p:tag name="KSO_WM_UNIT_VALUE" val="87"/>
  <p:tag name="KSO_WM_UNIT_TEXT_FILL_FORE_SCHEMECOLOR_INDEX" val="13"/>
  <p:tag name="KSO_WM_UNIT_TEXT_FILL_TYPE" val="1"/>
  <p:tag name="KSO_WM_UNIT_USESOURCEFORMAT_APPLY" val="1"/>
  <p:tag name="KSO_WM_DIAGRAM_VIRTUALLY_FRAME" val="{&quot;height&quot;:182.95,&quot;left&quot;:75.7,&quot;top&quot;:484.85,&quot;width&quot;:714.5}"/>
</p:tagLst>
</file>

<file path=ppt/tags/tag73.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b"/>
  <p:tag name="KSO_WM_UNIT_ID" val="diagram20198937_3*l_h_i*1_4_1"/>
  <p:tag name="KSO_WM_TEMPLATE_CATEGORY" val="diagram"/>
  <p:tag name="KSO_WM_TEMPLATE_INDEX" val="20198937"/>
  <p:tag name="KSO_WM_UNIT_LAYERLEVEL" val="1_1_1"/>
  <p:tag name="KSO_WM_TAG_VERSION" val="1.0"/>
  <p:tag name="KSO_WM_BEAUTIFY_FLAG" val="#wm#"/>
  <p:tag name="KSO_WM_UNIT_TYPE" val="l_h_i"/>
  <p:tag name="KSO_WM_UNIT_INDEX" val="1_4_1"/>
  <p:tag name="KSO_WM_UNIT_FILL_FORE_SCHEMECOLOR_INDEX" val="8"/>
  <p:tag name="KSO_WM_UNIT_FILL_TYPE" val="1"/>
  <p:tag name="KSO_WM_UNIT_USESOURCEFORMAT_APPLY" val="1"/>
  <p:tag name="KSO_WM_DIAGRAM_VIRTUALLY_FRAME" val="{&quot;height&quot;:182.95,&quot;left&quot;:75.7,&quot;top&quot;:484.85,&quot;width&quot;:714.5}"/>
</p:tagLst>
</file>

<file path=ppt/tags/tag74.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ID" val="diagram20198937_3*l_h_i*1_4_1"/>
  <p:tag name="KSO_WM_TEMPLATE_CATEGORY" val="diagram"/>
  <p:tag name="KSO_WM_TEMPLATE_INDEX" val="20198937"/>
  <p:tag name="KSO_WM_UNIT_LAYERLEVEL" val="1_1_1"/>
  <p:tag name="KSO_WM_TAG_VERSION" val="1.0"/>
  <p:tag name="KSO_WM_BEAUTIFY_FLAG" val="#wm#"/>
  <p:tag name="KSO_WM_UNIT_TYPE" val="l_h_i"/>
  <p:tag name="KSO_WM_UNIT_INDEX" val="1_4_1"/>
  <p:tag name="KSO_WM_UNIT_FILL_FORE_SCHEMECOLOR_INDEX" val="8"/>
  <p:tag name="KSO_WM_UNIT_FILL_TYPE" val="1"/>
  <p:tag name="KSO_WM_UNIT_TEXT_FILL_FORE_SCHEMECOLOR_INDEX" val="14"/>
  <p:tag name="KSO_WM_UNIT_TEXT_FILL_TYPE" val="1"/>
  <p:tag name="KSO_WM_UNIT_USESOURCEFORMAT_APPLY" val="1"/>
  <p:tag name="KSO_WM_DIAGRAM_VIRTUALLY_FRAME" val="{&quot;height&quot;:182.95,&quot;left&quot;:75.7,&quot;top&quot;:484.85,&quot;width&quot;:714.5}"/>
</p:tagLst>
</file>

<file path=ppt/tags/tag75.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ID" val="diagram20198937_3*l_h_i*1_4_2"/>
  <p:tag name="KSO_WM_TEMPLATE_CATEGORY" val="diagram"/>
  <p:tag name="KSO_WM_TEMPLATE_INDEX" val="20198937"/>
  <p:tag name="KSO_WM_UNIT_LAYERLEVEL" val="1_1_1"/>
  <p:tag name="KSO_WM_TAG_VERSION" val="1.0"/>
  <p:tag name="KSO_WM_BEAUTIFY_FLAG" val="#wm#"/>
  <p:tag name="KSO_WM_UNIT_TYPE" val="l_h_i"/>
  <p:tag name="KSO_WM_UNIT_INDEX" val="1_4_2"/>
  <p:tag name="KSO_WM_UNIT_FILL_FORE_SCHEMECOLOR_INDEX" val="8"/>
  <p:tag name="KSO_WM_UNIT_FILL_TYPE" val="1"/>
  <p:tag name="KSO_WM_UNIT_TEXT_FILL_FORE_SCHEMECOLOR_INDEX" val="14"/>
  <p:tag name="KSO_WM_UNIT_TEXT_FILL_TYPE" val="1"/>
  <p:tag name="KSO_WM_UNIT_USESOURCEFORMAT_APPLY" val="1"/>
  <p:tag name="KSO_WM_DIAGRAM_VIRTUALLY_FRAME" val="{&quot;height&quot;:182.95,&quot;left&quot;:75.7,&quot;top&quot;:484.85,&quot;width&quot;:714.5}"/>
</p:tagLst>
</file>

<file path=ppt/tags/tag76.xml><?xml version="1.0" encoding="utf-8"?>
<p:tagLst xmlns:p="http://schemas.openxmlformats.org/presentationml/2006/main">
  <p:tag name="KSO_WM_UNIT_DIAGRAM_MODELTYPE" val="stripeEnum"/>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ID" val="diagram20198937_3*l_h_a*1_4_1"/>
  <p:tag name="KSO_WM_TEMPLATE_CATEGORY" val="diagram"/>
  <p:tag name="KSO_WM_TEMPLATE_INDEX" val="20198937"/>
  <p:tag name="KSO_WM_UNIT_LAYERLEVEL" val="1_1_1"/>
  <p:tag name="KSO_WM_TAG_VERSION" val="1.0"/>
  <p:tag name="KSO_WM_BEAUTIFY_FLAG" val="#wm#"/>
  <p:tag name="KSO_WM_UNIT_TYPE" val="l_h_a"/>
  <p:tag name="KSO_WM_UNIT_INDEX" val="1_4_1"/>
  <p:tag name="KSO_WM_UNIT_PRESET_TEXT" val="添加标题"/>
  <p:tag name="KSO_WM_UNIT_VALUE" val="8"/>
  <p:tag name="KSO_WM_UNIT_TEXT_FILL_FORE_SCHEMECOLOR_INDEX" val="14"/>
  <p:tag name="KSO_WM_UNIT_TEXT_FILL_TYPE" val="1"/>
  <p:tag name="KSO_WM_UNIT_USESOURCEFORMAT_APPLY" val="1"/>
  <p:tag name="KSO_WM_DIAGRAM_VIRTUALLY_FRAME" val="{&quot;height&quot;:182.95,&quot;left&quot;:75.7,&quot;top&quot;:484.85,&quot;width&quot;:714.5}"/>
</p:tagLst>
</file>

<file path=ppt/tags/tag77.xml><?xml version="1.0" encoding="utf-8"?>
<p:tagLst xmlns:p="http://schemas.openxmlformats.org/presentationml/2006/main">
  <p:tag name="KSO_WM_UNIT_DIAGRAM_MODELTYPE" val="stripeEnum"/>
  <p:tag name="KSO_WM_UNIT_NOCLEAR" val="0"/>
  <p:tag name="KSO_WM_UNIT_HIGHLIGHT" val="0"/>
  <p:tag name="KSO_WM_UNIT_COMPATIBLE" val="0"/>
  <p:tag name="KSO_WM_UNIT_DIAGRAM_ISNUMVISUAL" val="0"/>
  <p:tag name="KSO_WM_UNIT_DIAGRAM_ISREFERUNIT" val="0"/>
  <p:tag name="KSO_WM_DIAGRAM_GROUP_CODE" val="l1-1"/>
  <p:tag name="KSO_WM_UNIT_ID" val="diagram20198937_3*l_h_f*1_4_1"/>
  <p:tag name="KSO_WM_TEMPLATE_CATEGORY" val="diagram"/>
  <p:tag name="KSO_WM_TEMPLATE_INDEX" val="20198937"/>
  <p:tag name="KSO_WM_UNIT_LAYERLEVEL" val="1_1_1"/>
  <p:tag name="KSO_WM_TAG_VERSION" val="1.0"/>
  <p:tag name="KSO_WM_BEAUTIFY_FLAG" val="#wm#"/>
  <p:tag name="KSO_WM_UNIT_TYPE" val="l_h_f"/>
  <p:tag name="KSO_WM_UNIT_INDEX" val="1_4_1"/>
  <p:tag name="KSO_WM_UNIT_PRESET_TEXT" val="单击此处添加文本具体内容，简明扼要的阐述您的观点。根据需要可酌情增减文字，以便观者准确的理解您传达的思想。"/>
  <p:tag name="KSO_WM_UNIT_VALUE" val="87"/>
  <p:tag name="KSO_WM_UNIT_TEXT_FILL_FORE_SCHEMECOLOR_INDEX" val="13"/>
  <p:tag name="KSO_WM_UNIT_TEXT_FILL_TYPE" val="1"/>
  <p:tag name="KSO_WM_UNIT_USESOURCEFORMAT_APPLY" val="1"/>
  <p:tag name="KSO_WM_DIAGRAM_VIRTUALLY_FRAME" val="{&quot;height&quot;:182.95,&quot;left&quot;:75.7,&quot;top&quot;:484.85,&quot;width&quot;:714.5}"/>
</p:tagLst>
</file>

<file path=ppt/tags/tag78.xml><?xml version="1.0" encoding="utf-8"?>
<p:tagLst xmlns:p="http://schemas.openxmlformats.org/presentationml/2006/main">
  <p:tag name="COMMONDATA" val="eyJoZGlkIjoiOGQ3ZGQwODBiZTRiOTI4ZTMzZjBiNTZiMWY2MDMyNzAifQ=="/>
</p:tagLst>
</file>

<file path=ppt/tags/tag8.xml><?xml version="1.0" encoding="utf-8"?>
<p:tagLst xmlns:p="http://schemas.openxmlformats.org/presentationml/2006/main">
  <p:tag name="KSO_WM_TAG_VERSION" val="1.0"/>
  <p:tag name="KSO_WM_TEMPLATE_CATEGORY" val="diagram"/>
  <p:tag name="KSO_WM_TEMPLATE_INDEX" val="160555"/>
  <p:tag name="KSO_WM_UNIT_TYPE" val="m_h_i"/>
  <p:tag name="KSO_WM_UNIT_INDEX" val="1_2_2"/>
  <p:tag name="KSO_WM_UNIT_ID" val="diagram160555_3*m_h_i*1_2_2"/>
  <p:tag name="KSO_WM_UNIT_LAYERLEVEL" val="1_1_1"/>
  <p:tag name="KSO_WM_DIAGRAM_GROUP_CODE" val="m1-1"/>
  <p:tag name="KSO_WM_UNIT_HIGHLIGHT" val="0"/>
  <p:tag name="KSO_WM_UNIT_COMPATIBLE" val="0"/>
  <p:tag name="KSO_WM_UNIT_DIAGRAM_ISNUMVISUAL" val="0"/>
  <p:tag name="KSO_WM_UNIT_DIAGRAM_ISREFERUNIT" val="0"/>
  <p:tag name="KSO_WM_UNIT_USESOURCEFORMAT_APPLY" val="1"/>
  <p:tag name="KSO_WM_UNIT_FILL_FORE_SCHEMECOLOR_INDEX" val="6"/>
  <p:tag name="KSO_WM_UNI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160555_3*m_h_i*1_2_3"/>
  <p:tag name="KSO_WM_TEMPLATE_CATEGORY" val="diagram"/>
  <p:tag name="KSO_WM_TEMPLATE_INDEX" val="160555"/>
  <p:tag name="KSO_WM_UNIT_LAYERLEVEL" val="1_1_1"/>
  <p:tag name="KSO_WM_TAG_VERSION" val="1.0"/>
  <p:tag name="KSO_WM_UNIT_USESOURCEFORMAT_APPLY" val="1"/>
  <p:tag name="KSO_WM_UNIT_TEXT_FILL_FORE_SCHEMECOLOR_INDEX" val="14"/>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4339</Words>
  <Application>WPS 演示</Application>
  <PresentationFormat>自定义</PresentationFormat>
  <Paragraphs>358</Paragraphs>
  <Slides>9</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9</vt:i4>
      </vt:variant>
    </vt:vector>
  </HeadingPairs>
  <TitlesOfParts>
    <vt:vector size="24" baseType="lpstr">
      <vt:lpstr>Arial</vt:lpstr>
      <vt:lpstr>宋体</vt:lpstr>
      <vt:lpstr>Wingdings</vt:lpstr>
      <vt:lpstr>Times New Roman</vt:lpstr>
      <vt:lpstr>楷体</vt:lpstr>
      <vt:lpstr>微软雅黑</vt:lpstr>
      <vt:lpstr>黑体</vt:lpstr>
      <vt:lpstr>方正仿宋_GB2312</vt:lpstr>
      <vt:lpstr>仿宋</vt:lpstr>
      <vt:lpstr>Wingdings</vt:lpstr>
      <vt:lpstr>Arial Unicode MS</vt:lpstr>
      <vt:lpstr>等线 Light</vt:lpstr>
      <vt:lpstr>等线</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辛集市旧城镇国土空间总体规划（2021-2035年）（征求意见版）</dc:title>
  <dc:creator>AutoBVT</dc:creator>
  <cp:lastModifiedBy>旭</cp:lastModifiedBy>
  <cp:revision>183</cp:revision>
  <dcterms:created xsi:type="dcterms:W3CDTF">2024-07-30T04:53:00Z</dcterms:created>
  <dcterms:modified xsi:type="dcterms:W3CDTF">2025-05-26T04:51:27Z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8368A7AF739D4E43B09F7C95F092BB5A_13</vt:lpwstr>
  </property>
  <property fmtid="{D5CDD505-2E9C-101B-9397-08002B2CF9AE}" pid="3" name="KSOProductBuildVer">
    <vt:lpwstr>2052-12.1.0.21171</vt:lpwstr>
  </property>
</Properties>
</file>